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305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0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259" r:id="rId47"/>
    <p:sldId id="269" r:id="rId48"/>
    <p:sldId id="270" r:id="rId49"/>
    <p:sldId id="283" r:id="rId50"/>
  </p:sldIdLst>
  <p:sldSz cx="18288000" cy="10287000"/>
  <p:notesSz cx="6858000" cy="9144000"/>
  <p:embeddedFontLst>
    <p:embeddedFont>
      <p:font typeface="Anonymous Pro" panose="020B0604020202020204" charset="0"/>
      <p:regular r:id="rId53"/>
    </p:embeddedFont>
    <p:embeddedFont>
      <p:font typeface="Anonymous Pro Bold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pen Sans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622" autoAdjust="0"/>
  </p:normalViewPr>
  <p:slideViewPr>
    <p:cSldViewPr>
      <p:cViewPr varScale="1">
        <p:scale>
          <a:sx n="44" d="100"/>
          <a:sy n="44" d="100"/>
        </p:scale>
        <p:origin x="73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07BD217-57C0-40DE-A4EE-C4290E4E5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768A6C-CDFC-4677-BC85-502BE4093B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A95E9-EF0E-47F3-981C-294A8B6D24A8}" type="datetimeFigureOut">
              <a:rPr lang="es-CO" smtClean="0"/>
              <a:t>10/06/2020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916662-FBC0-4395-9918-1BC0E6123B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B1DA26-DE66-491F-A121-E45EF5CECF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AE424-699A-4165-BA1E-36E3831E4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172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5A2F6-3651-46D0-88F7-2BFBE6A323F9}" type="datetimeFigureOut">
              <a:rPr lang="es-CO" smtClean="0"/>
              <a:t>10/06/2020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B4E8E-49CA-4554-A038-5E714A697B8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397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B4E8E-49CA-4554-A038-5E714A697B8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25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43mtAhTUlkQ&amp;feature=youtu.be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uardian.com/technology/2018/nov/12/deep-fakes-fake-news-truth" TargetMode="External"/><Relationship Id="rId3" Type="http://schemas.openxmlformats.org/officeDocument/2006/relationships/hyperlink" Target="http://search.ebscohost.com/login.aspx?direct=true&amp;db=asn&amp;AN=133503997&amp;lang=es&amp;site=ehost-live" TargetMode="External"/><Relationship Id="rId7" Type="http://schemas.openxmlformats.org/officeDocument/2006/relationships/hyperlink" Target="https://doi.org/10.1515/opis-2019-000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app8122610" TargetMode="External"/><Relationship Id="rId5" Type="http://schemas.openxmlformats.org/officeDocument/2006/relationships/hyperlink" Target="https://doi.org/10.1177/1077800416674752" TargetMode="External"/><Relationship Id="rId4" Type="http://schemas.openxmlformats.org/officeDocument/2006/relationships/hyperlink" Target="https://www.researchgate.net/profile/Zeno_Geradts/publication/329814168_Detection_of_Deepfake_Video_Manipulation/links/5c1bdf7da6fdccfc705da03e/Detection-of-Deepfake-Video-Manipulatio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la-es/2019/09/11/estafadores-utilizan-inteligencia-artificial-imitar-voz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cw.ehu.eus/pluginfile.php/9047/mod_resource/content/1/redes_neuro/contenidos/pdf/libro-del-curso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machado.dei.uc.pt/wp-content/papercite-data/pdf/ms07.pdf#page=9" TargetMode="External"/><Relationship Id="rId3" Type="http://schemas.openxmlformats.org/officeDocument/2006/relationships/hyperlink" Target="http://www.deeplearningbook.org/front_matter.pdf" TargetMode="External"/><Relationship Id="rId7" Type="http://schemas.openxmlformats.org/officeDocument/2006/relationships/hyperlink" Target="https://doi.org/10.5244/c.29.4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rxiv.org/abs/1909.11573" TargetMode="External"/><Relationship Id="rId5" Type="http://schemas.openxmlformats.org/officeDocument/2006/relationships/hyperlink" Target="http://arxiv.org/abs/1909.12962" TargetMode="External"/><Relationship Id="rId4" Type="http://schemas.openxmlformats.org/officeDocument/2006/relationships/hyperlink" Target="https://doi.org/10.1109/CVPR.2017.20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ehu.eus/file.php/102/redes_neuro/contenidos/pdf/libro-del-curso.pdf" TargetMode="External"/><Relationship Id="rId7" Type="http://schemas.openxmlformats.org/officeDocument/2006/relationships/hyperlink" Target="https://arxiv.org/pdf/1912.13458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lackhat.com/presentations/bh-usa-07/Krawetz/Whitepaper/bh-usa-07-krawetz-WP.pdf" TargetMode="External"/><Relationship Id="rId5" Type="http://schemas.openxmlformats.org/officeDocument/2006/relationships/hyperlink" Target="https://doi.org/10.1109/ICASSP.2019.8683164" TargetMode="External"/><Relationship Id="rId4" Type="http://schemas.openxmlformats.org/officeDocument/2006/relationships/hyperlink" Target="https://doi.org/10.1016/j.neunet.2014.09.003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faceswap.dev/viewtopic.php?t=146" TargetMode="External"/><Relationship Id="rId7" Type="http://schemas.openxmlformats.org/officeDocument/2006/relationships/hyperlink" Target="https://arxiv.org/pdf/1909.12962.pdf#page=6&amp;zoom=100,66,3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910.08854.pdf" TargetMode="External"/><Relationship Id="rId5" Type="http://schemas.openxmlformats.org/officeDocument/2006/relationships/hyperlink" Target="https://arxiv.org/pdf/1901.08971.pdf" TargetMode="External"/><Relationship Id="rId4" Type="http://schemas.openxmlformats.org/officeDocument/2006/relationships/hyperlink" Target="https://arxiv.org/pdf/1812.08685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12962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openaccess.thecvf.com/content_cvpr_2017/papers/Chollet_Xception_Deep_Learning_CVPR_2017_paper.pdf" TargetMode="External"/><Relationship Id="rId5" Type="http://schemas.openxmlformats.org/officeDocument/2006/relationships/hyperlink" Target="https://arxiv.org/abs/1912.13458" TargetMode="External"/><Relationship Id="rId4" Type="http://schemas.openxmlformats.org/officeDocument/2006/relationships/hyperlink" Target="https://developers.google.com/machine-learning/crash-course/classification/roc-and-auc?hl=es-41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tResearch/Ciberseguridad/blob/master/Android/SL%20para%20detecci&#243;n%20de%20Android%20Malware%20(PDG)/Documentaci&#243;n/Doc%20Final%20SL%20Android%20Jhoan_Delgado%20(51901)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3i71xaburhd42.cloudfront.net/0e30efc80bac996cadb1af04c7253e7b11446187/6-Figure2-1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2783150" y="-1483841"/>
            <a:ext cx="12707561" cy="127075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7069" y="1257300"/>
            <a:ext cx="18288000" cy="488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10000" spc="100" dirty="0">
                <a:solidFill>
                  <a:srgbClr val="FBF1EF"/>
                </a:solidFill>
                <a:latin typeface="Anonymous Pro Bold"/>
              </a:rPr>
              <a:t>MÉTODO DE DETE</a:t>
            </a:r>
            <a:r>
              <a:rPr lang="en-US" sz="9999" spc="99" dirty="0">
                <a:solidFill>
                  <a:srgbClr val="FBF1EF"/>
                </a:solidFill>
                <a:latin typeface="Anonymous Pro Bold"/>
              </a:rPr>
              <a:t>CC</a:t>
            </a:r>
            <a:r>
              <a:rPr lang="en-US" sz="10000" spc="100" dirty="0">
                <a:solidFill>
                  <a:srgbClr val="FBF1EF"/>
                </a:solidFill>
                <a:latin typeface="Anonymous Pro Bold"/>
              </a:rPr>
              <a:t>IÓN DE DEEPFAKE MEDIANTE TÉCNICAS DE MACHINE LEARNING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6342575"/>
            <a:ext cx="5595058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196" dirty="0" err="1">
                <a:solidFill>
                  <a:srgbClr val="FBF1EF"/>
                </a:solidFill>
                <a:latin typeface="Anonymous Pro Bold"/>
              </a:rPr>
              <a:t>Estudiantes</a:t>
            </a:r>
            <a:r>
              <a:rPr lang="en-US" sz="2800" spc="196" dirty="0">
                <a:solidFill>
                  <a:srgbClr val="FBF1EF"/>
                </a:solidFill>
                <a:latin typeface="Anonymous Pro Bold"/>
              </a:rPr>
              <a:t>:</a:t>
            </a:r>
          </a:p>
          <a:p>
            <a:pPr>
              <a:lnSpc>
                <a:spcPts val="3919"/>
              </a:lnSpc>
            </a:pPr>
            <a:r>
              <a:rPr lang="en-US" sz="2800" spc="196" dirty="0">
                <a:solidFill>
                  <a:srgbClr val="FBF1EF"/>
                </a:solidFill>
                <a:latin typeface="Anonymous Pro"/>
              </a:rPr>
              <a:t>Bayron Campaz</a:t>
            </a:r>
          </a:p>
          <a:p>
            <a:pPr>
              <a:lnSpc>
                <a:spcPts val="3919"/>
              </a:lnSpc>
            </a:pPr>
            <a:r>
              <a:rPr lang="en-US" sz="2800" spc="196" dirty="0">
                <a:solidFill>
                  <a:srgbClr val="FBF1EF"/>
                </a:solidFill>
                <a:latin typeface="Anonymous Pro"/>
              </a:rPr>
              <a:t>Juan Diaz</a:t>
            </a:r>
          </a:p>
          <a:p>
            <a:pPr>
              <a:lnSpc>
                <a:spcPts val="3919"/>
              </a:lnSpc>
            </a:pPr>
            <a:r>
              <a:rPr lang="en-US" sz="2800" spc="196" dirty="0">
                <a:solidFill>
                  <a:srgbClr val="FBF1EF"/>
                </a:solidFill>
                <a:latin typeface="Anonymous Pro"/>
              </a:rPr>
              <a:t>Santiago Gutierrez</a:t>
            </a:r>
          </a:p>
          <a:p>
            <a:pPr>
              <a:lnSpc>
                <a:spcPts val="3919"/>
              </a:lnSpc>
            </a:pPr>
            <a:r>
              <a:rPr lang="en-US" sz="2800" spc="196" dirty="0">
                <a:solidFill>
                  <a:srgbClr val="FBF1EF"/>
                </a:solidFill>
                <a:latin typeface="Anonymous Pro Bold"/>
              </a:rPr>
              <a:t>Tutor:</a:t>
            </a:r>
          </a:p>
          <a:p>
            <a:pPr>
              <a:lnSpc>
                <a:spcPts val="3919"/>
              </a:lnSpc>
            </a:pPr>
            <a:r>
              <a:rPr lang="en-US" sz="2800" spc="196" dirty="0">
                <a:solidFill>
                  <a:srgbClr val="FBF1EF"/>
                </a:solidFill>
                <a:latin typeface="Anonymous Pro"/>
              </a:rPr>
              <a:t>Christian Urcuqui, MSc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CF9EBE-F3EC-434D-958E-3A07D469F02E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48696" y="-216784"/>
            <a:ext cx="6095590" cy="10720569"/>
          </a:xfrm>
          <a:prstGeom prst="rect">
            <a:avLst/>
          </a:prstGeom>
          <a:solidFill>
            <a:srgbClr val="2D1674"/>
          </a:solidFill>
        </p:spPr>
      </p:sp>
      <p:sp>
        <p:nvSpPr>
          <p:cNvPr id="5" name="TextBox 5"/>
          <p:cNvSpPr txBox="1"/>
          <p:nvPr/>
        </p:nvSpPr>
        <p:spPr>
          <a:xfrm>
            <a:off x="592620" y="8394002"/>
            <a:ext cx="5119996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918559" y="876300"/>
            <a:ext cx="4318524" cy="7234614"/>
            <a:chOff x="0" y="-6523078"/>
            <a:chExt cx="5758031" cy="9646153"/>
          </a:xfrm>
        </p:grpSpPr>
        <p:sp>
          <p:nvSpPr>
            <p:cNvPr id="7" name="TextBox 7"/>
            <p:cNvSpPr txBox="1"/>
            <p:nvPr/>
          </p:nvSpPr>
          <p:spPr>
            <a:xfrm>
              <a:off x="199457" y="-6523078"/>
              <a:ext cx="5558574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BF1EF"/>
                  </a:solidFill>
                  <a:latin typeface="Anonymous Pro Bold"/>
                </a:rPr>
                <a:t>MACHINE LEARNING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18225"/>
              <a:ext cx="555857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73118" y="2074987"/>
            <a:ext cx="4846745" cy="8212013"/>
            <a:chOff x="-63980" y="-6772177"/>
            <a:chExt cx="6462326" cy="10949352"/>
          </a:xfrm>
        </p:grpSpPr>
        <p:sp>
          <p:nvSpPr>
            <p:cNvPr id="10" name="TextBox 10"/>
            <p:cNvSpPr txBox="1"/>
            <p:nvPr/>
          </p:nvSpPr>
          <p:spPr>
            <a:xfrm>
              <a:off x="-63980" y="-6772177"/>
              <a:ext cx="6398346" cy="3138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BF1EF"/>
                  </a:solidFill>
                  <a:latin typeface="Anonymous Pro Bold"/>
                </a:rPr>
                <a:t>REDES NEURONALES ARTIFICIALES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72325"/>
              <a:ext cx="639834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27464" y="8402331"/>
            <a:ext cx="2216258" cy="2863175"/>
            <a:chOff x="0" y="0"/>
            <a:chExt cx="4842510" cy="6256020"/>
          </a:xfrm>
        </p:grpSpPr>
        <p:sp>
          <p:nvSpPr>
            <p:cNvPr id="13" name="Freeform 1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209254" y="8385953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8088362" y="-1001395"/>
            <a:ext cx="2216258" cy="2863175"/>
            <a:chOff x="0" y="0"/>
            <a:chExt cx="4842510" cy="6256020"/>
          </a:xfrm>
        </p:grpSpPr>
        <p:sp>
          <p:nvSpPr>
            <p:cNvPr id="17" name="Freeform 1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80671" y="4827829"/>
            <a:ext cx="3879623" cy="517283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D1A7DF-F076-4CE4-8A10-7E9EC2B58F6F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6175C0BB-42DB-43B8-AC54-1E69EA2E81D0}"/>
              </a:ext>
            </a:extLst>
          </p:cNvPr>
          <p:cNvSpPr txBox="1"/>
          <p:nvPr/>
        </p:nvSpPr>
        <p:spPr>
          <a:xfrm>
            <a:off x="13155899" y="876300"/>
            <a:ext cx="4168931" cy="15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384" dirty="0">
                <a:solidFill>
                  <a:srgbClr val="FBF1EF"/>
                </a:solidFill>
                <a:latin typeface="Anonymous Pro Bold"/>
              </a:rPr>
              <a:t>DEEP LEARNING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4370F5A-3E4D-408B-87E1-E80F3BA5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27" y="3596214"/>
            <a:ext cx="4991100" cy="234315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3FD0A41-339D-426A-A1B7-D6143A89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610" y="6370107"/>
            <a:ext cx="5705475" cy="4191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31C61DCE-58F4-4F63-9AB8-9AEB4F5C5FD3}"/>
              </a:ext>
            </a:extLst>
          </p:cNvPr>
          <p:cNvSpPr txBox="1"/>
          <p:nvPr/>
        </p:nvSpPr>
        <p:spPr>
          <a:xfrm>
            <a:off x="1050057" y="6530333"/>
            <a:ext cx="4168931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3200" spc="384" dirty="0">
                <a:solidFill>
                  <a:srgbClr val="FBF1EF"/>
                </a:solidFill>
                <a:latin typeface="Anonymous Pro Bold"/>
              </a:rPr>
              <a:t>SUPERVISADO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942D40B-B7F4-4E26-A31B-131881EC6BD2}"/>
              </a:ext>
            </a:extLst>
          </p:cNvPr>
          <p:cNvSpPr txBox="1"/>
          <p:nvPr/>
        </p:nvSpPr>
        <p:spPr>
          <a:xfrm>
            <a:off x="1027721" y="7357899"/>
            <a:ext cx="4168931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3200" spc="384" dirty="0">
                <a:solidFill>
                  <a:srgbClr val="FBF1EF"/>
                </a:solidFill>
                <a:latin typeface="Anonymous Pro Bold"/>
              </a:rPr>
              <a:t>NO SUPERVISADO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21D7A6B1-07D6-42EF-8086-98BD90DD4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45229" y="2488915"/>
            <a:ext cx="3991854" cy="3991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31898"/>
          <a:stretch>
            <a:fillRect/>
          </a:stretch>
        </p:blipFill>
        <p:spPr>
          <a:xfrm>
            <a:off x="0" y="-45830"/>
            <a:ext cx="9144000" cy="51893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02888" y="705241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32499"/>
          <a:stretch>
            <a:fillRect/>
          </a:stretch>
        </p:blipFill>
        <p:spPr>
          <a:xfrm>
            <a:off x="9144000" y="5143500"/>
            <a:ext cx="9144000" cy="514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16445661" y="6852325"/>
            <a:ext cx="2216258" cy="2863175"/>
            <a:chOff x="0" y="0"/>
            <a:chExt cx="4842510" cy="6256020"/>
          </a:xfrm>
        </p:grpSpPr>
        <p:sp>
          <p:nvSpPr>
            <p:cNvPr id="7" name="Freeform 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8283912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5586855" y="-1049805"/>
            <a:ext cx="2216258" cy="2863175"/>
            <a:chOff x="0" y="0"/>
            <a:chExt cx="4842510" cy="6256020"/>
          </a:xfrm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96023" y="386722"/>
            <a:ext cx="4322439" cy="355155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92102" y="5648904"/>
            <a:ext cx="3848741" cy="39141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16846" y="998439"/>
            <a:ext cx="4135554" cy="3107881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012002" y="73081"/>
            <a:ext cx="5732619" cy="1740289"/>
            <a:chOff x="0" y="-89697"/>
            <a:chExt cx="7643493" cy="2320385"/>
          </a:xfrm>
        </p:grpSpPr>
        <p:sp>
          <p:nvSpPr>
            <p:cNvPr id="18" name="TextBox 18"/>
            <p:cNvSpPr txBox="1"/>
            <p:nvPr/>
          </p:nvSpPr>
          <p:spPr>
            <a:xfrm>
              <a:off x="816831" y="-89697"/>
              <a:ext cx="6826662" cy="1191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448" dirty="0">
                  <a:solidFill>
                    <a:srgbClr val="FBF1EF"/>
                  </a:solidFill>
                  <a:latin typeface="Anonymous Pro Bold"/>
                </a:rPr>
                <a:t>XCEPTION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25838"/>
              <a:ext cx="6826662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554597" y="2158979"/>
            <a:ext cx="2456220" cy="1673016"/>
            <a:chOff x="0" y="0"/>
            <a:chExt cx="3274961" cy="223068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274961" cy="1191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448" dirty="0">
                  <a:solidFill>
                    <a:srgbClr val="FBF1EF"/>
                  </a:solidFill>
                  <a:latin typeface="Anonymous Pro Bold"/>
                </a:rPr>
                <a:t>AUC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525838"/>
              <a:ext cx="3274961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4400" y="6715904"/>
            <a:ext cx="2604858" cy="1673016"/>
            <a:chOff x="0" y="0"/>
            <a:chExt cx="3473144" cy="223068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3473144" cy="1191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448" dirty="0">
                  <a:solidFill>
                    <a:srgbClr val="FBF1EF"/>
                  </a:solidFill>
                  <a:latin typeface="Anonymous Pro Bold"/>
                </a:rPr>
                <a:t>ELA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25838"/>
              <a:ext cx="347314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73322" y="5496533"/>
            <a:ext cx="8645743" cy="1715878"/>
            <a:chOff x="-1" y="-57149"/>
            <a:chExt cx="10271391" cy="2287837"/>
          </a:xfrm>
        </p:grpSpPr>
        <p:sp>
          <p:nvSpPr>
            <p:cNvPr id="27" name="TextBox 27"/>
            <p:cNvSpPr txBox="1"/>
            <p:nvPr/>
          </p:nvSpPr>
          <p:spPr>
            <a:xfrm>
              <a:off x="-1" y="-57149"/>
              <a:ext cx="10271391" cy="1145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448" dirty="0">
                  <a:solidFill>
                    <a:srgbClr val="FBF1EF"/>
                  </a:solidFill>
                  <a:latin typeface="Anonymous Pro Bold"/>
                </a:rPr>
                <a:t>MÉTODOS GENERADORES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25838"/>
              <a:ext cx="967946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1A35A9A-10D7-428F-A587-7913D841DED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11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91248AFC-9D44-4764-9194-59A863BCEC90}"/>
              </a:ext>
            </a:extLst>
          </p:cNvPr>
          <p:cNvSpPr txBox="1"/>
          <p:nvPr/>
        </p:nvSpPr>
        <p:spPr>
          <a:xfrm>
            <a:off x="2511965" y="9704624"/>
            <a:ext cx="6961357" cy="343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Imagen </a:t>
            </a:r>
            <a:r>
              <a:rPr lang="en-US" sz="1600" spc="192" dirty="0" err="1">
                <a:solidFill>
                  <a:srgbClr val="FBF1EF"/>
                </a:solidFill>
                <a:latin typeface="Anonymous Pro Bold"/>
              </a:rPr>
              <a:t>tomada</a:t>
            </a: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 de arxiv.org/pdf/1912.13458.pdf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895B404-B086-4096-927C-680980F9C177}"/>
              </a:ext>
            </a:extLst>
          </p:cNvPr>
          <p:cNvSpPr txBox="1"/>
          <p:nvPr/>
        </p:nvSpPr>
        <p:spPr>
          <a:xfrm>
            <a:off x="710181" y="4247844"/>
            <a:ext cx="838811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Imagen </a:t>
            </a:r>
            <a:r>
              <a:rPr lang="en-US" sz="1600" spc="192" dirty="0" err="1">
                <a:solidFill>
                  <a:srgbClr val="FBF1EF"/>
                </a:solidFill>
                <a:latin typeface="Anonymous Pro Bold"/>
              </a:rPr>
              <a:t>tomada</a:t>
            </a: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 de https://www.deeplearningitalia.com/guia-para-arquitecturas-de-redes-profundas/ 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3E60CA5-848E-4BC5-9EC7-90581E29B6CA}"/>
              </a:ext>
            </a:extLst>
          </p:cNvPr>
          <p:cNvSpPr txBox="1"/>
          <p:nvPr/>
        </p:nvSpPr>
        <p:spPr>
          <a:xfrm>
            <a:off x="9552617" y="4223496"/>
            <a:ext cx="8458200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Imagen </a:t>
            </a:r>
            <a:r>
              <a:rPr lang="en-US" sz="1600" spc="192" dirty="0" err="1">
                <a:solidFill>
                  <a:srgbClr val="FBF1EF"/>
                </a:solidFill>
                <a:latin typeface="Anonymous Pro Bold"/>
              </a:rPr>
              <a:t>tomada</a:t>
            </a:r>
            <a:r>
              <a:rPr lang="en-US" sz="1600" spc="192" dirty="0">
                <a:solidFill>
                  <a:srgbClr val="FBF1EF"/>
                </a:solidFill>
                <a:latin typeface="Anonymous Pro Bold"/>
              </a:rPr>
              <a:t> de https://developers.google.com/machine-learning/crash-course/classification/roc-and-auc?hl=es-419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B0668DF-9A04-4CC7-8B9D-7D3D0CD3D446}"/>
              </a:ext>
            </a:extLst>
          </p:cNvPr>
          <p:cNvSpPr/>
          <p:nvPr/>
        </p:nvSpPr>
        <p:spPr>
          <a:xfrm>
            <a:off x="9782123" y="7447428"/>
            <a:ext cx="1990801" cy="86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spc="448" dirty="0" err="1">
                <a:solidFill>
                  <a:srgbClr val="FBF1EF"/>
                </a:solidFill>
                <a:latin typeface="Anonymous Pro Bold"/>
              </a:rPr>
              <a:t>Faceswap</a:t>
            </a:r>
            <a:endParaRPr lang="en-US" sz="2400" spc="448" dirty="0">
              <a:solidFill>
                <a:srgbClr val="FBF1EF"/>
              </a:solidFill>
              <a:latin typeface="Anonymous Pro Bold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C717081-3C4A-491D-9B2E-2530182AEBF8}"/>
              </a:ext>
            </a:extLst>
          </p:cNvPr>
          <p:cNvSpPr/>
          <p:nvPr/>
        </p:nvSpPr>
        <p:spPr>
          <a:xfrm>
            <a:off x="13467210" y="7394297"/>
            <a:ext cx="2216569" cy="86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spc="448" dirty="0">
                <a:solidFill>
                  <a:srgbClr val="FBF1EF"/>
                </a:solidFill>
                <a:latin typeface="Anonymous Pro Bold"/>
              </a:rPr>
              <a:t>Face2Face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3470AE6-A58F-4951-A6FB-033A655A954E}"/>
              </a:ext>
            </a:extLst>
          </p:cNvPr>
          <p:cNvSpPr/>
          <p:nvPr/>
        </p:nvSpPr>
        <p:spPr>
          <a:xfrm>
            <a:off x="10038760" y="8644661"/>
            <a:ext cx="1765035" cy="86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spc="448" dirty="0" err="1">
                <a:solidFill>
                  <a:srgbClr val="FBF1EF"/>
                </a:solidFill>
                <a:latin typeface="Anonymous Pro Bold"/>
              </a:rPr>
              <a:t>FakeApp</a:t>
            </a:r>
            <a:endParaRPr lang="en-US" sz="2400" spc="448" dirty="0">
              <a:solidFill>
                <a:srgbClr val="FBF1EF"/>
              </a:solidFill>
              <a:latin typeface="Anonymous Pro Bold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7E991E2-9853-422B-94D0-98CD1F4867B6}"/>
              </a:ext>
            </a:extLst>
          </p:cNvPr>
          <p:cNvSpPr/>
          <p:nvPr/>
        </p:nvSpPr>
        <p:spPr>
          <a:xfrm>
            <a:off x="13116879" y="8461520"/>
            <a:ext cx="2893870" cy="86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spc="448" dirty="0" err="1">
                <a:solidFill>
                  <a:srgbClr val="FBF1EF"/>
                </a:solidFill>
                <a:latin typeface="Anonymous Pro Bold"/>
              </a:rPr>
              <a:t>Faceswap</a:t>
            </a:r>
            <a:r>
              <a:rPr lang="en-US" sz="2400" spc="448" dirty="0">
                <a:solidFill>
                  <a:srgbClr val="FBF1EF"/>
                </a:solidFill>
                <a:latin typeface="Anonymous Pro Bold"/>
              </a:rPr>
              <a:t>-GAN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2968BAE-D981-4A38-AB5C-E768F1FE85CE}"/>
              </a:ext>
            </a:extLst>
          </p:cNvPr>
          <p:cNvSpPr/>
          <p:nvPr/>
        </p:nvSpPr>
        <p:spPr>
          <a:xfrm>
            <a:off x="10350022" y="6602799"/>
            <a:ext cx="5124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448" dirty="0">
                <a:solidFill>
                  <a:srgbClr val="FBF1EF"/>
                </a:solidFill>
                <a:latin typeface="Anonymous Pro Bold"/>
              </a:rPr>
              <a:t>Style Based Generator </a:t>
            </a:r>
            <a:r>
              <a:rPr lang="en-US" sz="2400" spc="448" dirty="0" err="1">
                <a:solidFill>
                  <a:srgbClr val="FBF1EF"/>
                </a:solidFill>
                <a:latin typeface="Anonymous Pro Bold"/>
              </a:rPr>
              <a:t>Arquitecture</a:t>
            </a:r>
            <a:r>
              <a:rPr lang="en-US" sz="2400" spc="448" dirty="0">
                <a:solidFill>
                  <a:srgbClr val="FBF1EF"/>
                </a:solidFill>
                <a:latin typeface="Anonymous Pro Bold"/>
              </a:rPr>
              <a:t>-GAN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288A643-8C45-41A1-9067-C0C61175315B}"/>
              </a:ext>
            </a:extLst>
          </p:cNvPr>
          <p:cNvSpPr/>
          <p:nvPr/>
        </p:nvSpPr>
        <p:spPr>
          <a:xfrm>
            <a:off x="11365512" y="8030664"/>
            <a:ext cx="1765035" cy="861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2400" spc="448" dirty="0" err="1">
                <a:solidFill>
                  <a:srgbClr val="FBF1EF"/>
                </a:solidFill>
                <a:latin typeface="Anonymous Pro Bold"/>
              </a:rPr>
              <a:t>FaceApp</a:t>
            </a:r>
            <a:endParaRPr lang="en-US" sz="2400" spc="448" dirty="0">
              <a:solidFill>
                <a:srgbClr val="FBF1EF"/>
              </a:solidFill>
              <a:latin typeface="Anonymous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16" grpId="0"/>
      <p:bldP spid="33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890102"/>
            <a:ext cx="1033905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ESTADO DEL ARTE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69697" y="5422345"/>
            <a:ext cx="4288065" cy="42880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A12BD5-D5B9-49C9-B320-BFC304AF86B6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12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1050711" y="-413361"/>
            <a:ext cx="10298765" cy="106172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16447678" y="42406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ECBB26D-7CC3-4E2A-B4C3-085C936DE935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13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B917C1-B63E-4F92-B5DC-E038F51B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4" y="1104900"/>
            <a:ext cx="17157452" cy="807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3322664" y="0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87200" y="9029700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9713C9F5-9AB9-4613-89DF-A2C60F99F37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14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6A1B4F1-ACCE-4774-8009-79739933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4" y="1638300"/>
            <a:ext cx="17392212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940778"/>
            <a:ext cx="1033905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METODOLOGÍA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73930" y="4287684"/>
            <a:ext cx="6658739" cy="66587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0A48D2-088C-49EF-AACC-C05EAE1C823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15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9926D5D6-23E8-4ADB-81A6-0B66406E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436528" y="-3740412"/>
            <a:ext cx="15773613" cy="1577361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5400000">
            <a:off x="323459" y="705241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748283" y="6411889"/>
            <a:ext cx="2216258" cy="2863175"/>
            <a:chOff x="0" y="0"/>
            <a:chExt cx="4842510" cy="6256020"/>
          </a:xfrm>
        </p:grpSpPr>
        <p:sp>
          <p:nvSpPr>
            <p:cNvPr id="5" name="Freeform 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B8F138DB-23B3-4E95-BBA7-D4D6081EA88D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16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RISP-DM, Una metodología para proyectos de Minería de Datos ...">
            <a:extLst>
              <a:ext uri="{FF2B5EF4-FFF2-40B4-BE49-F238E27FC236}">
                <a16:creationId xmlns:a16="http://schemas.microsoft.com/office/drawing/2014/main" id="{62D14C8C-71F3-4C29-988C-EEB5AB7F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76300"/>
            <a:ext cx="7790308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29400" y="4146395"/>
            <a:ext cx="1143000" cy="1143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3B6F04F-37EB-4F8D-9071-E0EABD7933A9}"/>
              </a:ext>
            </a:extLst>
          </p:cNvPr>
          <p:cNvSpPr/>
          <p:nvPr/>
        </p:nvSpPr>
        <p:spPr>
          <a:xfrm>
            <a:off x="4038600" y="8961074"/>
            <a:ext cx="11676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spc="240" dirty="0">
                <a:solidFill>
                  <a:srgbClr val="FBF1EF"/>
                </a:solidFill>
                <a:latin typeface="Anonymous Pro Bold"/>
              </a:rPr>
              <a:t>Imagen tomada de https://anibalgoicochea.com/2009/08/11/crisp-dm-una-metodologia-para-proyectos-de-mineria-de-datos/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9610" y="1019175"/>
            <a:ext cx="9588780" cy="7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spc="144">
                <a:solidFill>
                  <a:srgbClr val="FBF1EF"/>
                </a:solidFill>
                <a:latin typeface="Anonymous Pro Bold"/>
              </a:rPr>
              <a:t>COMPRENSION DEL NEGOCIO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5900" y="2615102"/>
            <a:ext cx="3991854" cy="39918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48073" y="2615102"/>
            <a:ext cx="3991854" cy="3991854"/>
          </a:xfrm>
          <a:prstGeom prst="rect">
            <a:avLst/>
          </a:prstGeom>
        </p:spPr>
      </p:pic>
      <p:pic>
        <p:nvPicPr>
          <p:cNvPr id="6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704433" y="3345056"/>
            <a:ext cx="4622403" cy="25319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6829253"/>
            <a:ext cx="464625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Descripción métodos generadores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45782" y="6829253"/>
            <a:ext cx="439643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Descripción métodos detectores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17417" y="6829253"/>
            <a:ext cx="439643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 dirty="0" err="1">
                <a:solidFill>
                  <a:srgbClr val="FBF1EF"/>
                </a:solidFill>
                <a:latin typeface="Anonymous Pro"/>
              </a:rPr>
              <a:t>Uso</a:t>
            </a:r>
            <a:r>
              <a:rPr lang="en-US" sz="3000" spc="30" dirty="0">
                <a:solidFill>
                  <a:srgbClr val="FBF1EF"/>
                </a:solidFill>
                <a:latin typeface="Anonymous Pro"/>
              </a:rPr>
              <a:t> de </a:t>
            </a:r>
            <a:r>
              <a:rPr lang="en-US" sz="3000" spc="30" dirty="0" err="1">
                <a:solidFill>
                  <a:srgbClr val="FBF1EF"/>
                </a:solidFill>
                <a:latin typeface="Anonymous Pro"/>
              </a:rPr>
              <a:t>herramienta</a:t>
            </a:r>
            <a:r>
              <a:rPr lang="en-US" sz="3000" spc="30" dirty="0">
                <a:solidFill>
                  <a:srgbClr val="FBF1EF"/>
                </a:solidFill>
                <a:latin typeface="Anonymous Pro"/>
              </a:rPr>
              <a:t> de </a:t>
            </a:r>
            <a:r>
              <a:rPr lang="en-US" sz="3000" spc="30" dirty="0" err="1">
                <a:solidFill>
                  <a:srgbClr val="FBF1EF"/>
                </a:solidFill>
                <a:latin typeface="Anonymous Pro"/>
              </a:rPr>
              <a:t>Faceswap</a:t>
            </a:r>
            <a:endParaRPr lang="en-US" sz="3000" spc="30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85C091-D9DF-45D6-B2F8-CEF01121EB15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17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325671" y="5232786"/>
            <a:ext cx="574164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2946923" y="7462698"/>
            <a:ext cx="47409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8088362" y="-1001395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6339196" y="-26284"/>
            <a:ext cx="6095590" cy="10720569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9" name="Group 9"/>
          <p:cNvGrpSpPr/>
          <p:nvPr/>
        </p:nvGrpSpPr>
        <p:grpSpPr>
          <a:xfrm>
            <a:off x="12851398" y="6555647"/>
            <a:ext cx="5464311" cy="2180011"/>
            <a:chOff x="0" y="1026606"/>
            <a:chExt cx="23640229" cy="1999949"/>
          </a:xfrm>
        </p:grpSpPr>
        <p:sp>
          <p:nvSpPr>
            <p:cNvPr id="10" name="TextBox 10"/>
            <p:cNvSpPr txBox="1"/>
            <p:nvPr/>
          </p:nvSpPr>
          <p:spPr>
            <a:xfrm>
              <a:off x="380801" y="1026606"/>
              <a:ext cx="23259428" cy="13389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s-CO" sz="3000" spc="240" dirty="0">
                  <a:solidFill>
                    <a:srgbClr val="FBF1EF"/>
                  </a:solidFill>
                  <a:latin typeface="Anonymous Pro Bold"/>
                </a:rPr>
                <a:t>Descripción de diferentes conjuntos de datos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21705"/>
              <a:ext cx="6826662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037" y="6591470"/>
            <a:ext cx="4899074" cy="1875992"/>
            <a:chOff x="0" y="-135168"/>
            <a:chExt cx="6532098" cy="2501323"/>
          </a:xfrm>
        </p:grpSpPr>
        <p:sp>
          <p:nvSpPr>
            <p:cNvPr id="13" name="TextBox 13"/>
            <p:cNvSpPr txBox="1"/>
            <p:nvPr/>
          </p:nvSpPr>
          <p:spPr>
            <a:xfrm>
              <a:off x="133752" y="-135168"/>
              <a:ext cx="6398346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s-CO" sz="3000" spc="240" dirty="0">
                  <a:solidFill>
                    <a:srgbClr val="FBF1EF"/>
                  </a:solidFill>
                  <a:latin typeface="Anonymous Pro Bold"/>
                </a:rPr>
                <a:t>Obtención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de los datos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61305"/>
              <a:ext cx="639834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7964" y="8592831"/>
            <a:ext cx="2216258" cy="2863175"/>
            <a:chOff x="0" y="0"/>
            <a:chExt cx="4842510" cy="6256020"/>
          </a:xfrm>
        </p:grpSpPr>
        <p:sp>
          <p:nvSpPr>
            <p:cNvPr id="16" name="Freeform 1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399754" y="8576453"/>
            <a:ext cx="2216258" cy="2863175"/>
            <a:chOff x="0" y="0"/>
            <a:chExt cx="4842510" cy="6256020"/>
          </a:xfrm>
        </p:grpSpPr>
        <p:sp>
          <p:nvSpPr>
            <p:cNvPr id="18" name="Freeform 1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8278862" y="-1001395"/>
            <a:ext cx="2216258" cy="2863175"/>
            <a:chOff x="0" y="0"/>
            <a:chExt cx="4842510" cy="6256020"/>
          </a:xfrm>
        </p:grpSpPr>
        <p:sp>
          <p:nvSpPr>
            <p:cNvPr id="20" name="Freeform 20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41683" y="7822407"/>
            <a:ext cx="2185634" cy="218563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1702" y="1891050"/>
            <a:ext cx="3604711" cy="360471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47569" y="1890405"/>
            <a:ext cx="4329789" cy="4183659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6339196" y="2458235"/>
            <a:ext cx="6095590" cy="2346116"/>
            <a:chOff x="0" y="0"/>
            <a:chExt cx="8127454" cy="312815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50"/>
              <a:ext cx="812745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>
                  <a:solidFill>
                    <a:srgbClr val="FBF1EF"/>
                  </a:solidFill>
                  <a:latin typeface="Anonymous Pro Bold"/>
                </a:rPr>
                <a:t>COMPRENSIÓN DE LOS DATOS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423305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20421" y="5897391"/>
            <a:ext cx="4483578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240" dirty="0" err="1">
                <a:solidFill>
                  <a:srgbClr val="B175FF"/>
                </a:solidFill>
                <a:latin typeface="Anonymous Pro Bold"/>
              </a:rPr>
              <a:t>Criterio</a:t>
            </a:r>
            <a:r>
              <a:rPr lang="en-US" sz="3000" spc="240" dirty="0">
                <a:solidFill>
                  <a:srgbClr val="B175FF"/>
                </a:solidFill>
                <a:latin typeface="Anonymous Pro Bold"/>
              </a:rPr>
              <a:t> de </a:t>
            </a:r>
            <a:r>
              <a:rPr lang="en-US" sz="3000" spc="240" dirty="0" err="1">
                <a:solidFill>
                  <a:srgbClr val="B175FF"/>
                </a:solidFill>
                <a:latin typeface="Anonymous Pro Bold"/>
              </a:rPr>
              <a:t>clasificación</a:t>
            </a:r>
            <a:r>
              <a:rPr lang="en-US" sz="3000" spc="240" dirty="0">
                <a:solidFill>
                  <a:srgbClr val="B175FF"/>
                </a:solidFill>
                <a:latin typeface="Anonymous Pro Bold"/>
              </a:rPr>
              <a:t> de los datos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5AADC1D-BFF9-4BB5-B0D3-1006D6A51F5C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18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49610" y="1019175"/>
            <a:ext cx="9588780" cy="7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 spc="144">
                <a:solidFill>
                  <a:srgbClr val="FBF1EF"/>
                </a:solidFill>
                <a:latin typeface="Anonymous Pro Bold"/>
              </a:rPr>
              <a:t>COMPRENSIÓN DE LOS DATOS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3188" y="1923820"/>
            <a:ext cx="13868757" cy="711073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36264" y="9486900"/>
            <a:ext cx="13558484" cy="1183374"/>
            <a:chOff x="0" y="0"/>
            <a:chExt cx="18077979" cy="15778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18077979" cy="516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192" dirty="0">
                  <a:solidFill>
                    <a:srgbClr val="FBF1EF"/>
                  </a:solidFill>
                  <a:latin typeface="Anonymous Pro Bold"/>
                </a:rPr>
                <a:t>Imagen </a:t>
              </a:r>
              <a:r>
                <a:rPr lang="en-US" sz="2400" spc="192" dirty="0" err="1">
                  <a:solidFill>
                    <a:srgbClr val="FBF1EF"/>
                  </a:solidFill>
                  <a:latin typeface="Anonymous Pro Bold"/>
                </a:rPr>
                <a:t>tomada</a:t>
              </a:r>
              <a:r>
                <a:rPr lang="en-US" sz="2400" spc="192" dirty="0">
                  <a:solidFill>
                    <a:srgbClr val="FBF1EF"/>
                  </a:solidFill>
                  <a:latin typeface="Anonymous Pro Bold"/>
                </a:rPr>
                <a:t> de www.cs.albany.edu/~lsw/celeb-deepfakeforensics.html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1413"/>
              <a:ext cx="18077979" cy="70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1"/>
                </a:lnSpc>
              </a:pPr>
              <a:endParaRPr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7669FF91-C8C1-4CCE-9A01-17D282C18FE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19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320426"/>
            <a:ext cx="1033905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 dirty="0">
                <a:solidFill>
                  <a:srgbClr val="FBF1EF"/>
                </a:solidFill>
                <a:latin typeface="Anonymous Pro"/>
              </a:rPr>
              <a:t>MOTIVACIÓN Y ANTECEDENTES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08466" y="6395367"/>
            <a:ext cx="2862933" cy="286293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104061-A805-40F8-AE33-811C3FEFB329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325671" y="5232786"/>
            <a:ext cx="574164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088362" y="-1001395"/>
            <a:ext cx="2216258" cy="2863175"/>
            <a:chOff x="0" y="0"/>
            <a:chExt cx="4842510" cy="6256020"/>
          </a:xfrm>
        </p:grpSpPr>
        <p:sp>
          <p:nvSpPr>
            <p:cNvPr id="5" name="Freeform 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6339196" y="-26284"/>
            <a:ext cx="6095590" cy="10720569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8" name="Group 8"/>
          <p:cNvGrpSpPr/>
          <p:nvPr/>
        </p:nvGrpSpPr>
        <p:grpSpPr>
          <a:xfrm>
            <a:off x="2017964" y="8592831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399754" y="8576453"/>
            <a:ext cx="2216258" cy="2863175"/>
            <a:chOff x="0" y="0"/>
            <a:chExt cx="4842510" cy="6256020"/>
          </a:xfrm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8278862" y="-1001395"/>
            <a:ext cx="2216258" cy="2863175"/>
            <a:chOff x="0" y="0"/>
            <a:chExt cx="4842510" cy="6256020"/>
          </a:xfrm>
        </p:grpSpPr>
        <p:sp>
          <p:nvSpPr>
            <p:cNvPr id="13" name="Freeform 1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15107" r="29889"/>
          <a:stretch>
            <a:fillRect/>
          </a:stretch>
        </p:blipFill>
        <p:spPr>
          <a:xfrm>
            <a:off x="566095" y="1475061"/>
            <a:ext cx="4634358" cy="473937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t="57"/>
          <a:stretch>
            <a:fillRect/>
          </a:stretch>
        </p:blipFill>
        <p:spPr>
          <a:xfrm>
            <a:off x="7145030" y="5143500"/>
            <a:ext cx="4634358" cy="46317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53485" y="1580081"/>
            <a:ext cx="4634358" cy="463435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414414" y="2095470"/>
            <a:ext cx="6095590" cy="2346116"/>
            <a:chOff x="0" y="0"/>
            <a:chExt cx="8127454" cy="312815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812745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>
                  <a:solidFill>
                    <a:srgbClr val="FBF1EF"/>
                  </a:solidFill>
                  <a:latin typeface="Anonymous Pro Bold"/>
                </a:rPr>
                <a:t>PREPARACIÓN DE LOS DATOS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23305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946923" y="7462698"/>
            <a:ext cx="47409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21" name="Group 21"/>
          <p:cNvGrpSpPr/>
          <p:nvPr/>
        </p:nvGrpSpPr>
        <p:grpSpPr>
          <a:xfrm>
            <a:off x="566095" y="7786548"/>
            <a:ext cx="5119996" cy="1279316"/>
            <a:chOff x="0" y="0"/>
            <a:chExt cx="6826662" cy="170575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38100"/>
              <a:ext cx="6826662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40">
                  <a:solidFill>
                    <a:srgbClr val="FBF1EF"/>
                  </a:solidFill>
                  <a:latin typeface="Anonymous Pro Bold"/>
                </a:rPr>
                <a:t>Extracción de imagen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00905"/>
              <a:ext cx="6826662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08503" y="7604090"/>
            <a:ext cx="4798760" cy="1279316"/>
            <a:chOff x="0" y="0"/>
            <a:chExt cx="6398346" cy="170575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8100"/>
              <a:ext cx="639834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240">
                  <a:solidFill>
                    <a:srgbClr val="FBF1EF"/>
                  </a:solidFill>
                  <a:latin typeface="Anonymous Pro Bold"/>
                </a:rPr>
                <a:t>Aplicación de ELA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00905"/>
              <a:ext cx="639834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20421" y="3927236"/>
            <a:ext cx="448357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240">
                <a:solidFill>
                  <a:srgbClr val="B175FF"/>
                </a:solidFill>
                <a:latin typeface="Anonymous Pro Bold"/>
              </a:rPr>
              <a:t>Extracción de rostros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BFA2A86-C434-41E1-9B27-7CE9DFE98D69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20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9144000" y="-216784"/>
            <a:ext cx="9144000" cy="10720569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5" name="Group 5"/>
          <p:cNvGrpSpPr/>
          <p:nvPr/>
        </p:nvGrpSpPr>
        <p:grpSpPr>
          <a:xfrm>
            <a:off x="3264556" y="8608664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999385" y="8654806"/>
            <a:ext cx="2216258" cy="2863175"/>
            <a:chOff x="0" y="0"/>
            <a:chExt cx="4842510" cy="6256020"/>
          </a:xfrm>
        </p:grpSpPr>
        <p:sp>
          <p:nvSpPr>
            <p:cNvPr id="8" name="Freeform 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209801" y="1567605"/>
            <a:ext cx="12988404" cy="2308311"/>
            <a:chOff x="0" y="0"/>
            <a:chExt cx="4069790" cy="8068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9790" cy="806806"/>
            </a:xfrm>
            <a:custGeom>
              <a:avLst/>
              <a:gdLst/>
              <a:ahLst/>
              <a:cxnLst/>
              <a:rect l="l" t="t" r="r" b="b"/>
              <a:pathLst>
                <a:path w="4069790" h="806806">
                  <a:moveTo>
                    <a:pt x="0" y="0"/>
                  </a:moveTo>
                  <a:lnTo>
                    <a:pt x="4069790" y="0"/>
                  </a:lnTo>
                  <a:lnTo>
                    <a:pt x="4069790" y="806806"/>
                  </a:lnTo>
                  <a:lnTo>
                    <a:pt x="0" y="806806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34305" y="682401"/>
            <a:ext cx="6095590" cy="1553636"/>
            <a:chOff x="0" y="0"/>
            <a:chExt cx="8127454" cy="207151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8127454" cy="1032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>
                  <a:solidFill>
                    <a:srgbClr val="2D1674"/>
                  </a:solidFill>
                  <a:latin typeface="Anonymous Pro Bold"/>
                </a:rPr>
                <a:t>MODE</a:t>
              </a:r>
              <a:r>
                <a:rPr lang="en-US" sz="4800" spc="384">
                  <a:solidFill>
                    <a:srgbClr val="FBF1EF"/>
                  </a:solidFill>
                  <a:latin typeface="Anonymous Pro Bold"/>
                </a:rPr>
                <a:t>LADO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66665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855" y="4212257"/>
            <a:ext cx="6095590" cy="3485306"/>
            <a:chOff x="0" y="0"/>
            <a:chExt cx="8127454" cy="464707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8127454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 Bold"/>
                </a:rPr>
                <a:t>VERSIÓN 1</a:t>
              </a:r>
            </a:p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"/>
                </a:rPr>
                <a:t>---------------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418225"/>
              <a:ext cx="8127454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2D1674"/>
                  </a:solidFill>
                  <a:latin typeface="Anonymous Pro Bold"/>
                </a:rPr>
                <a:t>Pesos fijos.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2D1674"/>
                  </a:solidFill>
                  <a:latin typeface="Anonymous Pro Bold"/>
                </a:rPr>
                <a:t>Se entrena solo la ultima capa (Clasificador)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59719" y="4212257"/>
            <a:ext cx="6095590" cy="2913806"/>
            <a:chOff x="0" y="0"/>
            <a:chExt cx="8127454" cy="38850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8127454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FFFFF"/>
                  </a:solidFill>
                  <a:latin typeface="Anonymous Pro Bold"/>
                </a:rPr>
                <a:t>VERSIÓN 2</a:t>
              </a:r>
            </a:p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FFFFF"/>
                  </a:solidFill>
                  <a:latin typeface="Anonymous Pro"/>
                </a:rPr>
                <a:t>---------------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18225"/>
              <a:ext cx="812745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FFFFF"/>
                  </a:solidFill>
                  <a:latin typeface="Anonymous Pro Bold"/>
                </a:rPr>
                <a:t>Pesos NO fijos.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FFFFF"/>
                  </a:solidFill>
                  <a:latin typeface="Anonymous Pro Bold"/>
                </a:rPr>
                <a:t>Se entrena toda la red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38157" y="1595294"/>
            <a:ext cx="13258444" cy="2095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Se </a:t>
            </a:r>
            <a:r>
              <a:rPr lang="en-US" sz="4300" spc="343" dirty="0" err="1">
                <a:solidFill>
                  <a:srgbClr val="FBF1EF"/>
                </a:solidFill>
                <a:latin typeface="Anonymous Pro Bold"/>
              </a:rPr>
              <a:t>uso</a:t>
            </a: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 una red </a:t>
            </a:r>
            <a:r>
              <a:rPr lang="en-US" sz="4300" b="1" spc="343" dirty="0" err="1">
                <a:solidFill>
                  <a:srgbClr val="FBF1EF"/>
                </a:solidFill>
                <a:latin typeface="Anonymous Pro Bold"/>
              </a:rPr>
              <a:t>Xception</a:t>
            </a: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 pre </a:t>
            </a:r>
            <a:r>
              <a:rPr lang="en-US" sz="4300" spc="343" dirty="0" err="1">
                <a:solidFill>
                  <a:srgbClr val="FBF1EF"/>
                </a:solidFill>
                <a:latin typeface="Anonymous Pro Bold"/>
              </a:rPr>
              <a:t>entrenada</a:t>
            </a: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 con ImageNet </a:t>
            </a:r>
            <a:r>
              <a:rPr lang="en-US" sz="4300" b="1" u="sng" spc="343" dirty="0" err="1">
                <a:solidFill>
                  <a:srgbClr val="FBF1EF"/>
                </a:solidFill>
                <a:latin typeface="Anonymous Pro Bold"/>
              </a:rPr>
              <a:t>learning_rate</a:t>
            </a:r>
            <a:r>
              <a:rPr lang="en-US" sz="4300" b="1" u="sng" spc="343" dirty="0">
                <a:solidFill>
                  <a:srgbClr val="FBF1EF"/>
                </a:solidFill>
                <a:latin typeface="Anonymous Pro Bold"/>
              </a:rPr>
              <a:t>=1e-4, epoch=50 y </a:t>
            </a:r>
            <a:r>
              <a:rPr lang="en-US" sz="4300" b="1" u="sng" spc="343" dirty="0" err="1">
                <a:solidFill>
                  <a:srgbClr val="FBF1EF"/>
                </a:solidFill>
                <a:latin typeface="Anonymous Pro Bold"/>
              </a:rPr>
              <a:t>batch_size</a:t>
            </a:r>
            <a:r>
              <a:rPr lang="en-US" sz="4300" b="1" u="sng" spc="343" dirty="0">
                <a:solidFill>
                  <a:srgbClr val="FBF1EF"/>
                </a:solidFill>
                <a:latin typeface="Anonymous Pro Bold"/>
              </a:rPr>
              <a:t>=16</a:t>
            </a: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08503" y="8330956"/>
            <a:ext cx="47987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6254065" y="7903453"/>
            <a:ext cx="5856069" cy="2121613"/>
            <a:chOff x="0" y="0"/>
            <a:chExt cx="2509822" cy="9092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09822" cy="909291"/>
            </a:xfrm>
            <a:custGeom>
              <a:avLst/>
              <a:gdLst/>
              <a:ahLst/>
              <a:cxnLst/>
              <a:rect l="l" t="t" r="r" b="b"/>
              <a:pathLst>
                <a:path w="2509822" h="909291">
                  <a:moveTo>
                    <a:pt x="0" y="0"/>
                  </a:moveTo>
                  <a:lnTo>
                    <a:pt x="2509822" y="0"/>
                  </a:lnTo>
                  <a:lnTo>
                    <a:pt x="2509822" y="909291"/>
                  </a:lnTo>
                  <a:lnTo>
                    <a:pt x="0" y="909291"/>
                  </a:lnTo>
                  <a:close/>
                </a:path>
              </a:pathLst>
            </a:custGeom>
            <a:solidFill>
              <a:srgbClr val="000000">
                <a:alpha val="34901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254065" y="7883517"/>
            <a:ext cx="5856069" cy="211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300" spc="343" dirty="0" err="1">
                <a:solidFill>
                  <a:srgbClr val="FBF1EF"/>
                </a:solidFill>
                <a:latin typeface="Anonymous Pro Bold"/>
              </a:rPr>
              <a:t>Optimización</a:t>
            </a:r>
            <a:r>
              <a:rPr lang="en-US" sz="4300" spc="343" dirty="0">
                <a:solidFill>
                  <a:srgbClr val="FBF1EF"/>
                </a:solidFill>
                <a:latin typeface="Anonymous Pro Bold"/>
              </a:rPr>
              <a:t> del umbral de </a:t>
            </a:r>
            <a:r>
              <a:rPr lang="en-US" sz="4300" spc="343" dirty="0" err="1">
                <a:solidFill>
                  <a:srgbClr val="FBF1EF"/>
                </a:solidFill>
                <a:latin typeface="Anonymous Pro Bold"/>
              </a:rPr>
              <a:t>decisión</a:t>
            </a:r>
            <a:endParaRPr lang="en-US" sz="4300" spc="343" dirty="0">
              <a:solidFill>
                <a:srgbClr val="FBF1EF"/>
              </a:solidFill>
              <a:latin typeface="Anonymous Pro Bold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2ED4A1C-4335-4A5F-AD24-27F9C3C24541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21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9144000" y="-216784"/>
            <a:ext cx="9144000" cy="10720569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5" name="Group 5"/>
          <p:cNvGrpSpPr/>
          <p:nvPr/>
        </p:nvGrpSpPr>
        <p:grpSpPr>
          <a:xfrm>
            <a:off x="3264556" y="8608664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999385" y="8654806"/>
            <a:ext cx="2216258" cy="2863175"/>
            <a:chOff x="0" y="0"/>
            <a:chExt cx="4842510" cy="6256020"/>
          </a:xfrm>
        </p:grpSpPr>
        <p:sp>
          <p:nvSpPr>
            <p:cNvPr id="8" name="Freeform 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134305" y="640491"/>
            <a:ext cx="6095590" cy="1594593"/>
            <a:chOff x="0" y="-57149"/>
            <a:chExt cx="8127454" cy="21261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49"/>
              <a:ext cx="8127454" cy="974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 Bold"/>
                </a:rPr>
                <a:t>MODE</a:t>
              </a:r>
              <a:r>
                <a:rPr lang="en-US" sz="4800" spc="384" dirty="0">
                  <a:solidFill>
                    <a:schemeClr val="bg1"/>
                  </a:solidFill>
                  <a:latin typeface="Anonymous Pro Bold"/>
                </a:rPr>
                <a:t>LADO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64125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56734" y="3020269"/>
            <a:ext cx="6095590" cy="3485306"/>
            <a:chOff x="0" y="0"/>
            <a:chExt cx="8127454" cy="464707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8127454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 Bold"/>
                </a:rPr>
                <a:t>METRICAS</a:t>
              </a:r>
            </a:p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 Bold"/>
                </a:rPr>
                <a:t>---------------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18225"/>
              <a:ext cx="8127454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 dirty="0">
                  <a:solidFill>
                    <a:srgbClr val="2D1674"/>
                  </a:solidFill>
                  <a:latin typeface="Anonymous Pro Bold"/>
                </a:rPr>
                <a:t>Accuracy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 dirty="0">
                  <a:solidFill>
                    <a:srgbClr val="2D1674"/>
                  </a:solidFill>
                  <a:latin typeface="Anonymous Pro Bold"/>
                </a:rPr>
                <a:t>AUC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 dirty="0">
                  <a:solidFill>
                    <a:srgbClr val="2D1674"/>
                  </a:solidFill>
                  <a:latin typeface="Anonymous Pro Bold"/>
                </a:rPr>
                <a:t>Kappa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34601" y="3020269"/>
            <a:ext cx="7324699" cy="4056806"/>
            <a:chOff x="0" y="0"/>
            <a:chExt cx="9766265" cy="540907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9766265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FFFFF"/>
                  </a:solidFill>
                  <a:latin typeface="Anonymous Pro"/>
                </a:rPr>
                <a:t>CONJUNTO DE DATOS</a:t>
              </a:r>
            </a:p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FFFFF"/>
                  </a:solidFill>
                  <a:latin typeface="Anonymous Pro"/>
                </a:rPr>
                <a:t>---------------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418225"/>
              <a:ext cx="9766265" cy="299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FFFFF"/>
                  </a:solidFill>
                  <a:latin typeface="Anonymous Pro Bold"/>
                </a:rPr>
                <a:t>Celeb-DF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FFFFF"/>
                  </a:solidFill>
                  <a:latin typeface="Anonymous Pro"/>
                </a:rPr>
                <a:t>FF-DF, DFD, DFDC, DF-TIMIT, Celeb-DF</a:t>
              </a:r>
            </a:p>
            <a:p>
              <a:pPr marL="647700" lvl="1" indent="-323850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FFFFFF"/>
                  </a:solidFill>
                  <a:latin typeface="Anonymous Pro Bold"/>
                </a:rPr>
                <a:t>Datos propios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08503" y="8330956"/>
            <a:ext cx="47987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8C95FE-2522-46FE-A92D-C54BABCB4F0D}"/>
              </a:ext>
            </a:extLst>
          </p:cNvPr>
          <p:cNvSpPr txBox="1"/>
          <p:nvPr/>
        </p:nvSpPr>
        <p:spPr>
          <a:xfrm>
            <a:off x="176022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22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13906552" y="8687669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134305" y="640491"/>
            <a:ext cx="6095590" cy="1594593"/>
            <a:chOff x="0" y="-57149"/>
            <a:chExt cx="8127454" cy="21261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49"/>
              <a:ext cx="8127454" cy="974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2D1674"/>
                  </a:solidFill>
                  <a:latin typeface="Anonymous Pro Bold"/>
                </a:rPr>
                <a:t>EVALUACION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64125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08503" y="8330956"/>
            <a:ext cx="47987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8C95FE-2522-46FE-A92D-C54BABCB4F0D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23</a:t>
            </a:r>
            <a:endParaRPr lang="es-CO" sz="2400" b="1" dirty="0">
              <a:solidFill>
                <a:schemeClr val="bg1"/>
              </a:solidFill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9E72F0FA-5A9D-42E9-B56B-3542614E87F0}"/>
              </a:ext>
            </a:extLst>
          </p:cNvPr>
          <p:cNvGrpSpPr/>
          <p:nvPr/>
        </p:nvGrpSpPr>
        <p:grpSpPr>
          <a:xfrm>
            <a:off x="3416956" y="8761064"/>
            <a:ext cx="2216258" cy="2863175"/>
            <a:chOff x="0" y="0"/>
            <a:chExt cx="4842510" cy="6256020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3377D5D-8B70-49F3-B0A9-00B11686D305}"/>
                </a:ext>
              </a:extLst>
            </p:cNvPr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080E305A-C52C-403F-A02C-A122DCB6D038}"/>
              </a:ext>
            </a:extLst>
          </p:cNvPr>
          <p:cNvSpPr txBox="1"/>
          <p:nvPr/>
        </p:nvSpPr>
        <p:spPr>
          <a:xfrm>
            <a:off x="2858682" y="2409859"/>
            <a:ext cx="12649201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3000" spc="30" dirty="0">
                <a:solidFill>
                  <a:srgbClr val="2D1674"/>
                </a:solidFill>
                <a:latin typeface="Anonymous Pro Bold"/>
              </a:rPr>
              <a:t>Por último, se escogió el mejor modelo teniendo en cuenta las métricas definidas en la fase de modelado.</a:t>
            </a:r>
          </a:p>
          <a:p>
            <a:r>
              <a:rPr lang="es-CO" dirty="0"/>
              <a:t> </a:t>
            </a:r>
            <a:endParaRPr lang="es-CO" sz="1600" dirty="0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BDC00159-B176-49FE-A1EB-50BDA1EB59D0}"/>
              </a:ext>
            </a:extLst>
          </p:cNvPr>
          <p:cNvSpPr txBox="1"/>
          <p:nvPr/>
        </p:nvSpPr>
        <p:spPr>
          <a:xfrm>
            <a:off x="2819399" y="3811173"/>
            <a:ext cx="12649201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3000" spc="30" dirty="0">
                <a:solidFill>
                  <a:srgbClr val="2D1674"/>
                </a:solidFill>
                <a:latin typeface="Anonymous Pro Bold"/>
              </a:rPr>
              <a:t>También se tuvo en cuenta las métricas resultantes de evaluar los modelos con los vídeos que se generaron en la fase de comprensión del negocio (3 pares de vídeos).</a:t>
            </a:r>
          </a:p>
          <a:p>
            <a:endParaRPr lang="es-CO" sz="3000" spc="30" dirty="0">
              <a:solidFill>
                <a:srgbClr val="2D1674"/>
              </a:solidFill>
              <a:latin typeface="Anonymous Pro Bold"/>
            </a:endParaRPr>
          </a:p>
          <a:p>
            <a:endParaRPr lang="es-CO" sz="3000" spc="30" dirty="0">
              <a:solidFill>
                <a:srgbClr val="2D1674"/>
              </a:solidFill>
              <a:latin typeface="Anonymous Pro Bold"/>
            </a:endParaRPr>
          </a:p>
          <a:p>
            <a:r>
              <a:rPr lang="es-CO" dirty="0"/>
              <a:t> </a:t>
            </a:r>
            <a:endParaRPr lang="es-CO" sz="16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6E32F62-B4C0-4D83-87BC-EB29C7D5F32A}"/>
              </a:ext>
            </a:extLst>
          </p:cNvPr>
          <p:cNvSpPr/>
          <p:nvPr/>
        </p:nvSpPr>
        <p:spPr>
          <a:xfrm>
            <a:off x="2819399" y="5130895"/>
            <a:ext cx="12688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sz="3000" spc="30" dirty="0">
              <a:solidFill>
                <a:srgbClr val="2D1674"/>
              </a:solidFill>
              <a:latin typeface="Anonymous Pro Bold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3000" spc="30" dirty="0">
                <a:solidFill>
                  <a:srgbClr val="2D1674"/>
                </a:solidFill>
                <a:latin typeface="Anonymous Pro Bold"/>
              </a:rPr>
              <a:t>Con base en los resultados obtenidos se propuso un trabajo a futuro.</a:t>
            </a:r>
          </a:p>
        </p:txBody>
      </p:sp>
    </p:spTree>
    <p:extLst>
      <p:ext uri="{BB962C8B-B14F-4D97-AF65-F5344CB8AC3E}">
        <p14:creationId xmlns:p14="http://schemas.microsoft.com/office/powerpoint/2010/main" val="237341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274028"/>
            <a:ext cx="1033905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EXPERIMENTOS Y RESULTADOS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4C190C-A975-4046-92CB-3BCAE667BC3A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24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A1103C0-3385-4C12-8269-07B61F36C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5905500"/>
            <a:ext cx="3389057" cy="33890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17042645" y="4040604"/>
            <a:ext cx="2216258" cy="2863175"/>
            <a:chOff x="0" y="0"/>
            <a:chExt cx="4842510" cy="6256020"/>
          </a:xfrm>
        </p:grpSpPr>
        <p:sp>
          <p:nvSpPr>
            <p:cNvPr id="5" name="Freeform 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855622" y="4058041"/>
            <a:ext cx="2216258" cy="2863175"/>
            <a:chOff x="0" y="0"/>
            <a:chExt cx="4842510" cy="6256020"/>
          </a:xfrm>
        </p:grpSpPr>
        <p:sp>
          <p:nvSpPr>
            <p:cNvPr id="7" name="Freeform 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A3AF1EC2-EC7D-47D4-92A7-EA3C1686203C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25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19C9CFD-3963-4DFA-B527-C8059F75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6" y="1578875"/>
            <a:ext cx="16746688" cy="741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16951271" y="3958889"/>
            <a:ext cx="2216258" cy="2863175"/>
            <a:chOff x="0" y="0"/>
            <a:chExt cx="4842510" cy="6256020"/>
          </a:xfrm>
        </p:grpSpPr>
        <p:sp>
          <p:nvSpPr>
            <p:cNvPr id="5" name="Freeform 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895742" y="3976326"/>
            <a:ext cx="2216258" cy="2863175"/>
            <a:chOff x="0" y="0"/>
            <a:chExt cx="4842510" cy="6256020"/>
          </a:xfrm>
        </p:grpSpPr>
        <p:sp>
          <p:nvSpPr>
            <p:cNvPr id="7" name="Freeform 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097995FB-2EBD-41F9-9402-8C0BF43533C9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26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FE29B9-C6CC-4FA1-B45D-08D9557AA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6" y="1770593"/>
            <a:ext cx="17207327" cy="7274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684571" y="2144735"/>
            <a:ext cx="2216258" cy="2863175"/>
            <a:chOff x="0" y="0"/>
            <a:chExt cx="4842510" cy="6256020"/>
          </a:xfrm>
        </p:grpSpPr>
        <p:sp>
          <p:nvSpPr>
            <p:cNvPr id="3" name="Freeform 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029200" y="8362344"/>
            <a:ext cx="2216258" cy="2863175"/>
            <a:chOff x="0" y="0"/>
            <a:chExt cx="4842510" cy="6256020"/>
          </a:xfrm>
        </p:grpSpPr>
        <p:sp>
          <p:nvSpPr>
            <p:cNvPr id="7" name="Freeform 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6B7C2B-2DD1-4D62-A792-42394F157B25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27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F73305-5809-427D-BC6D-91E45948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77870" y="6972603"/>
            <a:ext cx="8924047" cy="221983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5776865-A834-4C17-B455-0097DC4B05BB}"/>
              </a:ext>
            </a:extLst>
          </p:cNvPr>
          <p:cNvSpPr/>
          <p:nvPr/>
        </p:nvSpPr>
        <p:spPr>
          <a:xfrm>
            <a:off x="11425995" y="7667023"/>
            <a:ext cx="4526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spc="256" dirty="0" err="1">
                <a:solidFill>
                  <a:srgbClr val="FBF1EF"/>
                </a:solidFill>
                <a:latin typeface="Anonymous Pro Bold"/>
              </a:rPr>
              <a:t>Accuracy</a:t>
            </a:r>
            <a:r>
              <a:rPr lang="es-CO" sz="2400" spc="256" dirty="0">
                <a:solidFill>
                  <a:srgbClr val="FBF1EF"/>
                </a:solidFill>
                <a:latin typeface="Anonymous Pro Bold"/>
              </a:rPr>
              <a:t> de 94,87% y </a:t>
            </a:r>
            <a:br>
              <a:rPr lang="es-CO" sz="2400" spc="256" dirty="0">
                <a:solidFill>
                  <a:srgbClr val="FBF1EF"/>
                </a:solidFill>
                <a:latin typeface="Anonymous Pro Bold"/>
              </a:rPr>
            </a:br>
            <a:r>
              <a:rPr lang="es-CO" sz="2400" spc="256" dirty="0">
                <a:solidFill>
                  <a:srgbClr val="FBF1EF"/>
                </a:solidFill>
                <a:latin typeface="Anonymous Pro Bold"/>
              </a:rPr>
              <a:t>un AUC del 94,87%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569AAC-B342-4B1A-BE18-56B5EE7D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82" y="730476"/>
            <a:ext cx="15405036" cy="5380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2D2C72-704D-4679-92D8-7B670FFB721E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28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B45C3C-3929-4DCF-93D1-49E20FDE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522844"/>
            <a:ext cx="14554200" cy="9241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0424" y="8712566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6492996" y="336972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FC60032-5353-49DE-8B22-45D5EFB8C95E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29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7E24AC-3B5A-4A67-8341-830BC077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77867"/>
            <a:ext cx="12725400" cy="8700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93190" y="1199842"/>
            <a:ext cx="1010161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spc="240">
                <a:solidFill>
                  <a:srgbClr val="FBF1EF"/>
                </a:solidFill>
                <a:latin typeface="Anonymous Pro Bold"/>
              </a:rPr>
              <a:t>CONTEXTO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440" y="7788127"/>
            <a:ext cx="399185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Mejoramiento en IA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6440" y="3524241"/>
            <a:ext cx="3991854" cy="39918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63980" y="3524241"/>
            <a:ext cx="7096629" cy="39918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63980" y="7788127"/>
            <a:ext cx="709662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 dirty="0">
                <a:solidFill>
                  <a:srgbClr val="FBF1EF"/>
                </a:solidFill>
                <a:latin typeface="Anonymous Pro"/>
              </a:rPr>
              <a:t>Deepfake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4912" y="7502377"/>
            <a:ext cx="379438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Manipulación y chantaje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64912" y="3708179"/>
            <a:ext cx="3623976" cy="3623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367AD09-BDF4-4136-8B21-4E004EBDF996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0424" y="8712566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6492996" y="336972"/>
            <a:ext cx="2216258" cy="2863175"/>
            <a:chOff x="0" y="0"/>
            <a:chExt cx="4842510" cy="6256020"/>
          </a:xfrm>
        </p:grpSpPr>
        <p:sp>
          <p:nvSpPr>
            <p:cNvPr id="6" name="Freeform 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620756" y="7722405"/>
            <a:ext cx="9046488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24" dirty="0">
                <a:solidFill>
                  <a:srgbClr val="FFFFFF"/>
                </a:solidFill>
                <a:latin typeface="Anonymous Pro Bold"/>
              </a:rPr>
              <a:t>Datos </a:t>
            </a:r>
            <a:r>
              <a:rPr lang="en-US" sz="2400" spc="24" dirty="0" err="1">
                <a:solidFill>
                  <a:srgbClr val="FFFFFF"/>
                </a:solidFill>
                <a:latin typeface="Anonymous Pro Bold"/>
              </a:rPr>
              <a:t>tomados</a:t>
            </a:r>
            <a:r>
              <a:rPr lang="en-US" sz="2400" spc="24" dirty="0">
                <a:solidFill>
                  <a:srgbClr val="FFFFFF"/>
                </a:solidFill>
                <a:latin typeface="Anonymous Pro Bold"/>
              </a:rPr>
              <a:t> de https://arxiv.org/pdf/1909.12962.pdf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3892DC-5866-4F45-94A7-821B888D8BC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30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DBBBDE-1451-4F32-AD3E-B9E74124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39" y="1947713"/>
            <a:ext cx="14299121" cy="5654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936968"/>
            <a:ext cx="10339059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CONCLUSIONES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A3F965-2B42-4E7D-BA34-EA4D6F837C5B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31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F63D727-D342-4DA2-AAFC-DA573273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5721877"/>
            <a:ext cx="5725819" cy="37808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403856" y="-601836"/>
            <a:ext cx="3489817" cy="18288000"/>
          </a:xfrm>
          <a:prstGeom prst="rect">
            <a:avLst/>
          </a:prstGeom>
          <a:solidFill>
            <a:srgbClr val="2D1674"/>
          </a:solidFill>
        </p:spPr>
        <p:txBody>
          <a:bodyPr/>
          <a:lstStyle/>
          <a:p>
            <a:endParaRPr lang="es-CO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1595" y="7298820"/>
            <a:ext cx="16964810" cy="180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5"/>
              </a:lnSpc>
            </a:pPr>
            <a:r>
              <a:rPr lang="es-US" sz="3453" dirty="0">
                <a:solidFill>
                  <a:srgbClr val="FFFFFF"/>
                </a:solidFill>
                <a:latin typeface="Open Sans"/>
              </a:rPr>
              <a:t>Para el problema de detección de </a:t>
            </a:r>
            <a:r>
              <a:rPr lang="es-US" sz="3453" dirty="0" err="1">
                <a:solidFill>
                  <a:srgbClr val="FFFFFF"/>
                </a:solidFill>
                <a:latin typeface="Open Sans"/>
              </a:rPr>
              <a:t>Deepfake</a:t>
            </a:r>
            <a:r>
              <a:rPr lang="es-US" sz="3453" dirty="0">
                <a:solidFill>
                  <a:srgbClr val="FFFFFF"/>
                </a:solidFill>
                <a:latin typeface="Open Sans"/>
              </a:rPr>
              <a:t> el modelo </a:t>
            </a:r>
            <a:r>
              <a:rPr lang="es-US" sz="3453" dirty="0" err="1">
                <a:solidFill>
                  <a:srgbClr val="FFFFFF"/>
                </a:solidFill>
                <a:latin typeface="Open Sans"/>
              </a:rPr>
              <a:t>Xception</a:t>
            </a:r>
            <a:r>
              <a:rPr lang="es-US" sz="3453" dirty="0">
                <a:solidFill>
                  <a:srgbClr val="FFFFFF"/>
                </a:solidFill>
                <a:latin typeface="Open Sans"/>
              </a:rPr>
              <a:t> obtiene mejores</a:t>
            </a:r>
          </a:p>
          <a:p>
            <a:pPr algn="just">
              <a:lnSpc>
                <a:spcPts val="4835"/>
              </a:lnSpc>
            </a:pPr>
            <a:r>
              <a:rPr lang="es-US" sz="3453" dirty="0">
                <a:solidFill>
                  <a:srgbClr val="FFFFFF"/>
                </a:solidFill>
                <a:latin typeface="Open Sans"/>
              </a:rPr>
              <a:t>resultados cuando se entrena y se evalúa con imágenes que contienen únicamente rostros.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E8FC92-1ED9-46C8-9CED-9FAA9F65C680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32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4D11D36-AC62-4838-9A6F-8CE5DAED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84628"/>
            <a:ext cx="7935038" cy="476946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A643B5-99C5-44FA-8710-B1AE96D9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370493"/>
            <a:ext cx="7898198" cy="4747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399092" y="-601908"/>
            <a:ext cx="3489817" cy="18288000"/>
          </a:xfrm>
          <a:prstGeom prst="rect">
            <a:avLst/>
          </a:prstGeom>
          <a:solidFill>
            <a:srgbClr val="2D167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1595" y="7298820"/>
            <a:ext cx="16964810" cy="180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5"/>
              </a:lnSpc>
            </a:pPr>
            <a:r>
              <a:rPr lang="en-US" sz="3453" dirty="0">
                <a:solidFill>
                  <a:srgbClr val="FFFFFF"/>
                </a:solidFill>
                <a:latin typeface="Open Sans"/>
              </a:rPr>
              <a:t>La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aplicación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del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método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forense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ELA (Error Level Analysis)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sobre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los datos de</a:t>
            </a:r>
          </a:p>
          <a:p>
            <a:pPr algn="just">
              <a:lnSpc>
                <a:spcPts val="4835"/>
              </a:lnSpc>
            </a:pPr>
            <a:r>
              <a:rPr lang="en-US" sz="3453" dirty="0" err="1">
                <a:solidFill>
                  <a:srgbClr val="FFFFFF"/>
                </a:solidFill>
                <a:latin typeface="Open Sans"/>
              </a:rPr>
              <a:t>entrenamiento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y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evaluación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no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mejora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nivel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detección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del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método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, por 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contrario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, lo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desmejora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0B20A0-0D1F-46ED-8F50-3E269340DC6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33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918AB0-D8DC-44C4-A0C5-BC39BD45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49552"/>
            <a:ext cx="5918116" cy="35571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4B9F758-A757-4F4B-8738-B206EB4F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42" y="2149552"/>
            <a:ext cx="5918116" cy="35571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1C36BAE-3D05-4D4E-B4E5-D2835E461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883" y="2146003"/>
            <a:ext cx="5918116" cy="3557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399092" y="-601908"/>
            <a:ext cx="3489817" cy="18288000"/>
          </a:xfrm>
          <a:prstGeom prst="rect">
            <a:avLst/>
          </a:prstGeom>
          <a:solidFill>
            <a:srgbClr val="2D167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219200" y="-10298960"/>
            <a:ext cx="15773613" cy="157736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1595" y="7298820"/>
            <a:ext cx="16964810" cy="180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5"/>
              </a:lnSpc>
            </a:pPr>
            <a:r>
              <a:rPr lang="en-US" sz="3453" dirty="0">
                <a:solidFill>
                  <a:srgbClr val="FFFFFF"/>
                </a:solidFill>
                <a:latin typeface="Open Sans"/>
              </a:rPr>
              <a:t>La red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Xception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mejora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su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nivel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detección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cuando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NO se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fijan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los pesos del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entrenamiento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con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Imagenet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, es decir la red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mejora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su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predicción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cuando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es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entrenada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completamente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y no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solamente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el </a:t>
            </a:r>
            <a:r>
              <a:rPr lang="en-US" sz="3453" dirty="0" err="1">
                <a:solidFill>
                  <a:srgbClr val="FFFFFF"/>
                </a:solidFill>
                <a:latin typeface="Open Sans"/>
              </a:rPr>
              <a:t>clasificador</a:t>
            </a:r>
            <a:r>
              <a:rPr lang="en-US" sz="3453" dirty="0">
                <a:solidFill>
                  <a:srgbClr val="FFFFFF"/>
                </a:solidFill>
                <a:latin typeface="Open Sans"/>
              </a:rPr>
              <a:t> de la red.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223103-F735-4F34-B898-89E3ED1BEF13}"/>
              </a:ext>
            </a:extLst>
          </p:cNvPr>
          <p:cNvSpPr txBox="1"/>
          <p:nvPr/>
        </p:nvSpPr>
        <p:spPr>
          <a:xfrm>
            <a:off x="176022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34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81EF6-1836-4DBE-8B87-1196DE50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769"/>
            <a:ext cx="6034669" cy="36272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39AF49-F96D-457F-A392-C5973A4D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1769"/>
            <a:ext cx="6034671" cy="36272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4C7FB3F-B3C6-49AB-AE05-7CCB7E8D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331" y="1676206"/>
            <a:ext cx="6034669" cy="3627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>
            <a:extLst>
              <a:ext uri="{FF2B5EF4-FFF2-40B4-BE49-F238E27FC236}">
                <a16:creationId xmlns:a16="http://schemas.microsoft.com/office/drawing/2014/main" id="{6E07FD37-205C-4F8D-9EE8-6828D643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309685" y="-5486613"/>
            <a:ext cx="15773613" cy="1577361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584002" y="7919898"/>
            <a:ext cx="511999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6325671" y="5232786"/>
            <a:ext cx="574164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518380" y="8640410"/>
            <a:ext cx="559800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0" y="3152748"/>
            <a:ext cx="18288000" cy="3981504"/>
          </a:xfrm>
          <a:prstGeom prst="rect">
            <a:avLst/>
          </a:prstGeom>
          <a:solidFill>
            <a:srgbClr val="2D1674"/>
          </a:solidFill>
        </p:spPr>
      </p:sp>
      <p:sp>
        <p:nvSpPr>
          <p:cNvPr id="10" name="TextBox 10"/>
          <p:cNvSpPr txBox="1"/>
          <p:nvPr/>
        </p:nvSpPr>
        <p:spPr>
          <a:xfrm>
            <a:off x="6414414" y="3889136"/>
            <a:ext cx="609559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946923" y="7462698"/>
            <a:ext cx="47409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686671" y="9570580"/>
            <a:ext cx="12695717" cy="52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grpSp>
        <p:nvGrpSpPr>
          <p:cNvPr id="15" name="Group 15"/>
          <p:cNvGrpSpPr/>
          <p:nvPr/>
        </p:nvGrpSpPr>
        <p:grpSpPr>
          <a:xfrm>
            <a:off x="2686671" y="4526031"/>
            <a:ext cx="12695717" cy="2269916"/>
            <a:chOff x="0" y="0"/>
            <a:chExt cx="16927622" cy="302655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16927622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Se 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evaluó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un 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método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capaz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de 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detectar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Deepfakes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para  Celeb-DF, DFDC, DFD, FF-DF, DF-TIMIT con un accuracy de 92,12% y un AUC del 92,15% (</a:t>
              </a:r>
              <a:r>
                <a:rPr lang="en-US" sz="3000" spc="240" dirty="0" err="1">
                  <a:solidFill>
                    <a:srgbClr val="FBF1EF"/>
                  </a:solidFill>
                  <a:latin typeface="Anonymous Pro Bold"/>
                </a:rPr>
                <a:t>Experimento</a:t>
              </a:r>
              <a:r>
                <a:rPr lang="en-US" sz="3000" spc="240" dirty="0">
                  <a:solidFill>
                    <a:srgbClr val="FBF1EF"/>
                  </a:solidFill>
                  <a:latin typeface="Anonymous Pro Bold"/>
                </a:rPr>
                <a:t> 7).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321705"/>
              <a:ext cx="16927622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86671" y="851127"/>
            <a:ext cx="12914658" cy="2793791"/>
            <a:chOff x="0" y="-38100"/>
            <a:chExt cx="17219544" cy="37250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7219544" cy="61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0"/>
                </a:lnSpc>
              </a:pPr>
              <a:endParaRPr lang="en-US" sz="3000" spc="240" dirty="0">
                <a:solidFill>
                  <a:srgbClr val="FBF1EF"/>
                </a:solidFill>
                <a:latin typeface="Anonymous Pro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982105"/>
              <a:ext cx="1721954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-737839" y="3889528"/>
            <a:ext cx="2216258" cy="2863175"/>
            <a:chOff x="0" y="0"/>
            <a:chExt cx="4842510" cy="6256020"/>
          </a:xfrm>
        </p:grpSpPr>
        <p:sp>
          <p:nvSpPr>
            <p:cNvPr id="23" name="Freeform 2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16832038" y="3889528"/>
            <a:ext cx="2216258" cy="2863175"/>
            <a:chOff x="0" y="0"/>
            <a:chExt cx="4842510" cy="6256020"/>
          </a:xfrm>
        </p:grpSpPr>
        <p:sp>
          <p:nvSpPr>
            <p:cNvPr id="25" name="Freeform 2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4BC5E-0EEC-430E-9DC8-9596A193D9A6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35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266408"/>
            <a:ext cx="10339059" cy="269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 dirty="0">
                <a:solidFill>
                  <a:srgbClr val="FBF1EF"/>
                </a:solidFill>
                <a:latin typeface="Anonymous Pro"/>
              </a:rPr>
              <a:t>TRABAJO A FUTURO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03B47E-48B3-4A4C-AE69-24ABAA3E837A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36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9" name="Imagen 8" descr="Imagen que contiene plato, dibujo&#10;&#10;Descripción generada automáticamente">
            <a:extLst>
              <a:ext uri="{FF2B5EF4-FFF2-40B4-BE49-F238E27FC236}">
                <a16:creationId xmlns:a16="http://schemas.microsoft.com/office/drawing/2014/main" id="{FB69CA39-58F5-4A92-9309-EB7EBD24A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5586891"/>
            <a:ext cx="4207041" cy="4207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658483"/>
            <a:ext cx="4688748" cy="468873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" r="-12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70552" y="2799135"/>
            <a:ext cx="4688748" cy="468873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76" r="-2497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799626" y="2799135"/>
            <a:ext cx="4688748" cy="468873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50316" y="2906287"/>
            <a:ext cx="4114800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93190" y="1198889"/>
            <a:ext cx="10101619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4800" spc="240">
                <a:solidFill>
                  <a:srgbClr val="FBF1EF"/>
                </a:solidFill>
                <a:latin typeface="Anonymous Pro Bold"/>
              </a:rPr>
              <a:t>TRABAJO A FUTURO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533267"/>
            <a:ext cx="468874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Uso de otro tipo de filtros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70552" y="7533267"/>
            <a:ext cx="468874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Aplicativo web o movil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99626" y="7562850"/>
            <a:ext cx="4688748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Entrenamiento y evaluación con mayor numero de imagenes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AD20C8-7F50-44CA-8906-1B1019E1B56C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37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2783150" y="-1483841"/>
            <a:ext cx="12707561" cy="127075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41412" y="4013200"/>
            <a:ext cx="10805175" cy="248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10000" spc="100" dirty="0">
                <a:solidFill>
                  <a:srgbClr val="FBF1EF"/>
                </a:solidFill>
                <a:latin typeface="Anonymous Pro Bold"/>
              </a:rPr>
              <a:t>GRACIAS POR SU ATENCIÓN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64810" y="9163050"/>
            <a:ext cx="588981" cy="51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 lang="en-US" sz="3000" spc="30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3017F4-A81A-477E-98C1-AD81CB01181B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38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37124"/>
            <a:ext cx="16230600" cy="744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Chesney, R., &amp; Citron, D. (2019).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and the New Disinformation War: The Coming Age of Post-Truth Geopolitics. Foreign Affairs, 98(1), 147–155.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de: 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http://search.ebscohost.com/login.aspx?direct=true&amp;db=asn&amp;AN=133503997&amp;lang=es&amp;site=ehost-live</a:t>
            </a:r>
            <a:endParaRPr lang="en-US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Koopman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M.,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Rodriguez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 M.,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Geradts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Z. (2018).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Detection of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Vídeo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Manipulation.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Proceedings of the 20th Irish Machine Vision and Image Processing Conference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(August), 133–136.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</a:t>
            </a:r>
            <a:r>
              <a:rPr lang="es-CO" sz="2200" u="sng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CO" sz="2200" u="sng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Zeno_Geradts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CO" sz="2200" u="sng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publication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/329814168_Detection_of_Deepfake_Vídeo_Manipulation/links/5c1bdf7da6fdccfc705da03e/Detection-of-Deepfake-Vídeo-Manipulation.pdf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Weems, M. E. (2017). “Fake America Great Again?”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Qualitative Inquiry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Vol. 23, pp. 168–170.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https://doi.org/10.1177/1077800416674752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Dang, L. M., Hassan, S. I.,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Im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S., Lee, J., Lee, S., &amp; Moon, H. (2018). Deep learning based computer generated face identification using convolutional neural network. Applied Sciences (Switzerland), 8(12).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https://doi.org/10.3390/app8122610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Wagner, T. L., &amp;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Blewer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 (2019). “The Word Real Is No Longer Real”: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Gender, and the Challenges of AI-Altered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Vídeo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Open Information Science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3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(1), 32–46.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https://doi.org/10.1515/opis-2019-0003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Schwart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O. (2018, 02 Nov), You thought fake news was bad? Deep fakes are where truth goes to die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The Guardian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de: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https://www.theguardian.com/technology/2018/nov/12/deep-fakes-fake-news-truth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328A28-BCB9-4BC5-B54E-80CD31BD0425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39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93190" y="1199842"/>
            <a:ext cx="1010161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4800" u="none" spc="240">
                <a:solidFill>
                  <a:srgbClr val="FBF1EF"/>
                </a:solidFill>
                <a:latin typeface="Anonymous Pro Bold"/>
              </a:rPr>
              <a:t>JUSTIFICACIÓN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187463"/>
            <a:ext cx="468874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Problema a nivel social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70552" y="2939788"/>
            <a:ext cx="4688748" cy="468873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21" b="-252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2658483"/>
            <a:ext cx="4688748" cy="468873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150" r="-2115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923520" y="7533267"/>
            <a:ext cx="468874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Cada vez mas accesible y sencillo de usar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15585" y="2658483"/>
            <a:ext cx="4624230" cy="46242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99626" y="7251962"/>
            <a:ext cx="468874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Resultados fotorealistas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F74939-19ED-410C-8FC8-28A37AA2502E}"/>
              </a:ext>
            </a:extLst>
          </p:cNvPr>
          <p:cNvSpPr txBox="1"/>
          <p:nvPr/>
        </p:nvSpPr>
        <p:spPr>
          <a:xfrm>
            <a:off x="17543318" y="9563100"/>
            <a:ext cx="34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3310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68102"/>
            <a:ext cx="15773613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Harán J.M. (2019, 11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Sep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), Utilizan AI para imitar la voz del CEO de una compañía y robar 220 mil euros</a:t>
            </a:r>
            <a:r>
              <a:rPr lang="es-CO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</a:t>
            </a:r>
            <a:r>
              <a:rPr lang="es-CO" sz="2200" i="1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welivesecurity</a:t>
            </a:r>
            <a:r>
              <a:rPr lang="es-CO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de: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https://www.welivesecurity.com/la-es/2019/09/11/estafadores-utilizan-inteligencia-artificial-imitar-voz/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Daniel, G. (2013). Principles of artificial neural networks (Vol. 7).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World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Scientific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</a:t>
            </a: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Basogain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X. (2008). Redes neuronales artificiales y sus aplicaciones. Escuela Superior de Ingeniería de Bilbao, EHU. Departamento de ingeniería de sistemas y automática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Basogain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X. (2008). Redes neuronales artificiales y sus aplicaciones. Escuela Superior de Ingeniería de Bilbao, EHU. Departamento de ingeniería de sistemas y automática.[Figura 2]. 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https://ocw.ehu.eus/pluginfile.php/9047/mod_resource/content/1/redes_neuro/contenidos/pdf/libro-del-curso.pdf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Basogain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X. (2008). Redes neuronales artificiales y sus aplicaciones. Escuela Superior de Ingeniería de Bilbao, EHU. Departamento de ingeniería de sistemas y automática.[Figura 3]. 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https://ocw.ehu.eus/pluginfile.php/9047/mod_resource/content/1/redes_neuro/contenidos/pdf/libro-del-curso.pdf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Afchar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D., Nozick, V.,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Yamagishi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J.,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Echizen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I.,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Afchar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D., Nozick, V., …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Nozick, V. (2018). </a:t>
            </a:r>
            <a:r>
              <a:rPr lang="en-US" sz="2200" i="1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MesoNet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: a Compact Facial </a:t>
            </a:r>
            <a:r>
              <a:rPr lang="en-US" sz="2200" i="1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Vídeo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Forgery Detection Network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(hal-01867298).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C393B9-5301-430C-9FA2-6854687F0987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40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331"/>
            <a:ext cx="15773613" cy="723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Goodfellow, I.,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Bengio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Y., &amp; Courville, A. (2016). Deep Learning.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de: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http://www.deeplearningbook.org/front_matter.pdf</a:t>
            </a:r>
            <a:endParaRPr lang="en-US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Huang, X., Li, Y.,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Poursaeed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O., Hopcroft, J., &amp;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Belongie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(2017). Stacked generative adversarial networks. Proceedings - 30th IEEE Conference on Computer Vision and Pattern Recognition, CVPR 2017, 2017-January, 1866–1875.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https://doi.org/10.1109/CVPR.2017.202</a:t>
            </a:r>
            <a:endParaRPr lang="en-US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Li, Y., Yang, X., Sun, P., Qi, H., &amp;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Lyu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(2019). Celeb-DF: A New Dataset for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Forensics.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1, 1–6. Recuperado de: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http://arxiv.org/abs/1909.12962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Nguyen, T. T., Nguyen, C. M., Nguyen, D. T., Nguyen, D. T.,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Nahavandi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(2019).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 Learning for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Creation and Detection. 1–16.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de: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http://arxiv.org/abs/1909.11573</a:t>
            </a:r>
            <a:endParaRPr lang="en-US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Parkhi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O. M.,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Vedaldi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A., &amp; Zisserman, A. (2015). Deep Face Recognition. (Section 3), 41.1-41.12.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https://doi.org/10.5244/c.29.41</a:t>
            </a:r>
            <a:endParaRPr lang="en-US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Romero, J. J.,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Dafonte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C.,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Gòmez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Á.,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Penousal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F. J. (2007). Inteligencia Artificial Y Computación Avanzada. In Inteligencia Artificial …. Recuperado de: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http://fmachado.dei.uc.pt/wp-content/papercite-data/pdf/ms07.pdf#page=9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F0ABF7-FB93-4A20-8729-E2B166F0022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41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331"/>
            <a:ext cx="15773613" cy="655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Xabier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Basogain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(2008). Redes Neuronales Artificiales y sus Aplicaciones.  In </a:t>
            </a:r>
            <a:r>
              <a:rPr lang="es-CO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Escuela Superior de Ingeniería de Bilbao, UPV-EHU …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https://ocw.ehu.eus/file.php/102/redes_neuro/contenidos/pdf/libro-del-curso.pdf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Schmidhuber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J. (2015). Deep Learning in neural networks: An overview.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Neural Networks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61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85–117.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https://doi.org/10.1016/j.neunet.2014.09.003</a:t>
            </a:r>
            <a:endParaRPr lang="en-US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Burkov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 (2019).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The hundred-page machine learning book.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Quebec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CIty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Yang, X., Li, Y., &amp;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Lyu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(2019). Exposing Deep Fakes Using Inconsistent Head Poses.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ICASSP, IEEE International Conference on Acoustics, Speech and Signal Processing - Proceedings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2019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-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May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8261–8265.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https://doi.org/10.1109/ICASSP.2019.8683164</a:t>
            </a:r>
            <a:endParaRPr lang="en-US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Krawetz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N., &amp; Solutions, H. F. (2007). A picture’s worth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Hacker Factor Solutions, 6(2), 2. </a:t>
            </a:r>
            <a:r>
              <a:rPr lang="en-US" sz="2200" i="1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https://www.blackhat.com/presentations/bh-usa-07/Krawetz/Whitepaper/bh-usa-07-krawetz-WP.pdf</a:t>
            </a:r>
            <a:endParaRPr lang="en-US" sz="2200" i="1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Li, L., Bao, J., Zhang, T., Yang, H., Chen, D., Wen, F., &amp; Guo, B. (2019). Face X-ray for More General Face Forgery Detection.[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Figura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6].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https://arxiv.org/pdf/1912.13458.pdf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F0ABF7-FB93-4A20-8729-E2B166F0022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42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331"/>
            <a:ext cx="15773613" cy="723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torzdf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(2019) NN de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Faceswap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[Figura 5]. Recuperado de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https://forum.Faceswap.dev/viewtopic.php?t=146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Korshunov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P., &amp; Marcel, S. (2018).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: a new threat to face recognition? assessment and detection.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arXiv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preprint arXiv:1812.08685.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https://arxiv.org/pdf/1812.08685.pdf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Rossler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Cozzolino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D.,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Verdoliva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L.,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Riess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C.,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Thies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J.,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Nießner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M. (2019).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Faceforensics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++: Learning to detect manipulated facial images. In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Proceedings of the IEEE International Conference on Computer Vision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(pp. 1-11).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https://arxiv.org/pdf/1901.08971.pdf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Rossler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A.,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Cozzolino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D.,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Verdoliva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L.,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Riess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C.,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Thies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J.,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Nießner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M. (2019).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Faceforensics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++: Learning to detect manipulated facial images. In 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Proceedings of the IEEE International Conference on Computer Vision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(pp. 1-11).[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Figura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9].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https://arxiv.org/pdf/1901.08971.pdf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 </a:t>
            </a:r>
          </a:p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Dolhansky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B., Howes, R.,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Pflaum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B.,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Baram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N., &amp; Ferrer, C. C. (2019).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The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Detection Challenge (DFDC) Preview Dataset. </a:t>
            </a:r>
            <a:r>
              <a:rPr lang="en-US" sz="2200" i="1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arXiv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preprint arXiv:1910.08854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https://arxiv.org/pdf/1910.08854.pdf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Li, Y., Yang, X.,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Sun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P.,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Qi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H.,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Lyu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(2019).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Celeb-df: A new dataset for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forensics.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https://arxiv.org/pdf/1909.12962.pdf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F0ABF7-FB93-4A20-8729-E2B166F0022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43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331"/>
            <a:ext cx="15773613" cy="825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Li, Y., Yang, X.,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Sun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P.,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Qi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H., &amp; </a:t>
            </a:r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Lyu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S. (2019). 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Celeb-df: A new dataset for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Deepfake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forensics.[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Tabla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12].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https://arxiv.org/pdf/1909.12962.pdf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Google. (10 de Febrero de 2020). Google. Recuperado de Google: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https://developers.google.com/machine-learning/crash-course/classification/roc-and-auc?hl=es-419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Li, L., Bao, J., Zhang, T., Yang, H., Chen, D., Wen, F., &amp; Guo, B. (2019). Face X-ray for More General Face Forgery Detection.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de: 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https://arxiv.org/abs/1912.13458</a:t>
            </a:r>
            <a:r>
              <a:rPr lang="en-U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Foster, D. (2019). Generative deep learning: teaching machines to paint, write, compose, and play. O'Reilly Media.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Chollet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F. (2017).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Xception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: Deep learning with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depthwise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separable convolutions. In Proceedings of the IEEE conference on computer vision and pattern recognition (pp. 1251-1258).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http://openaccess.thecvf.com/content_cvpr_2017/papers/Chollet_Xception_Deep_Learning_CVPR_2017_paper.pdf</a:t>
            </a:r>
            <a:endParaRPr lang="es-CO" sz="2200" u="sng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Chollet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F. (2017).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Xception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: Deep learning with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depthwise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separable convolutions. In Proceedings of the IEEE conference on computer vision and pattern recognition (pp. 1251-1258).[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Figura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4].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http://openaccess.thecvf.com/content_cvpr_2017/papers/Chollet_Xception_Deep_Learning_CVPR_2017_paper.pdf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F0ABF7-FB93-4A20-8729-E2B166F0022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44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r="5839" b="5839"/>
          <a:stretch>
            <a:fillRect/>
          </a:stretch>
        </p:blipFill>
        <p:spPr>
          <a:xfrm>
            <a:off x="1028700" y="-5461200"/>
            <a:ext cx="15773613" cy="157736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64014" y="592137"/>
            <a:ext cx="930298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>
                <a:solidFill>
                  <a:srgbClr val="FBF1EF"/>
                </a:solidFill>
                <a:latin typeface="Anonymous Pro Bold"/>
              </a:rPr>
              <a:t>REFERENCIAS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17331"/>
            <a:ext cx="15773613" cy="554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CO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Urcuqui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C. C., Peña, M. G., Quintero, J. L. O., &amp; Cadavid, A. N. (2018). Ciberseguridad: Un enfoque desde la ciencia de datos. Universidad ICESI.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Diaz, J., (2019). Aprendizaje Automático 04-01-Supervisado-[</a:t>
            </a:r>
            <a:r>
              <a:rPr lang="es-E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ML+Metricas+KNN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]. Universidad ICESI.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Diaz, J., (2019). Aprendizaje Automático 04-01-Supervisado-[</a:t>
            </a:r>
            <a:r>
              <a:rPr lang="es-E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ML+Metricas+KNN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]. Universidad ICESI [Figura 1].Recuperado </a:t>
            </a:r>
            <a:r>
              <a:rPr lang="es-E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de:</a:t>
            </a:r>
            <a:r>
              <a:rPr lang="es-ES" sz="2200" u="sng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s-ES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://github.com/i2tResearch/Ciberseguridad/blob/master/Android/SL%20para%20detección%20de%20Android%20Malware%20(PDG)/Documentación/Doc%20Final%20SL%20Android%20Jhoan_Delgado%20(51901).</a:t>
            </a:r>
            <a:r>
              <a:rPr lang="es-ES" sz="2200" u="sng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s-E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.</a:t>
            </a:r>
          </a:p>
          <a:p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Chapman, P., Clinton, J., Kerber, R.,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Khabaza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T., </a:t>
            </a:r>
            <a:r>
              <a:rPr lang="en-US" sz="2200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Reinartz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T., Shearer, C., &amp; Wirth, R. (2000).</a:t>
            </a: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 </a:t>
            </a:r>
          </a:p>
          <a:p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CRISP-DM 1.0: Step-by-step data mining guide. 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SPSS </a:t>
            </a:r>
            <a:r>
              <a:rPr lang="en-US" sz="2200" i="1" dirty="0" err="1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inc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 </a:t>
            </a:r>
            <a:r>
              <a:rPr lang="en-US" sz="2200" i="1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9</a:t>
            </a:r>
            <a:r>
              <a:rPr lang="en-US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, 13. </a:t>
            </a:r>
            <a:r>
              <a:rPr lang="es-CO" sz="2200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[Figura 7]. Recuperado de: </a:t>
            </a:r>
            <a:r>
              <a:rPr lang="es-CO" sz="2200" u="sng" dirty="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https://d3i71xaburhd42.cloudfront.net/0e30efc80bac996cadb1af04c7253e7b11446187/6-Figure2-1.png</a:t>
            </a:r>
            <a:endParaRPr lang="es-CO" sz="2200" dirty="0">
              <a:solidFill>
                <a:schemeClr val="bg1"/>
              </a:solidFill>
              <a:latin typeface="Anonymous Pro" panose="020B0604020202020204" charset="0"/>
              <a:ea typeface="Anonymous Pro" panose="020B0604020202020204" charset="0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300"/>
              </a:lnSpc>
            </a:pPr>
            <a:endParaRPr lang="en-US" sz="2200" spc="21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F0ABF7-FB93-4A20-8729-E2B166F00228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45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658483"/>
            <a:ext cx="4688748" cy="468873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6579" r="-3657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70552" y="2799135"/>
            <a:ext cx="4688748" cy="468873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1472" r="-1805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093190" y="1199842"/>
            <a:ext cx="1010161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4800" u="none" spc="240">
                <a:solidFill>
                  <a:srgbClr val="FBF1EF"/>
                </a:solidFill>
                <a:latin typeface="Anonymous Pro Bold"/>
              </a:rPr>
              <a:t>ANTECEDENTES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33267"/>
            <a:ext cx="468874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Ian Goodfellow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0552" y="7533267"/>
            <a:ext cx="468874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Influencia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799626" y="2799135"/>
            <a:ext cx="4688748" cy="468873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799626" y="7533267"/>
            <a:ext cx="468874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30">
                <a:solidFill>
                  <a:srgbClr val="FBF1EF"/>
                </a:solidFill>
                <a:latin typeface="Anonymous Pro"/>
              </a:rPr>
              <a:t>Primer Impacto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8271616-26B1-43D2-BC4E-389DD1F4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lum bright="70000" contrast="-70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C0DD5E-BD0C-4532-965F-2346A728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42" y="904025"/>
            <a:ext cx="16047116" cy="84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6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A1A1D8A-1E6C-44B0-9CCA-545A917CF8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lum bright="70000" contrast="-70000"/>
          </a:blip>
          <a:srcRect/>
          <a:stretch>
            <a:fillRect/>
          </a:stretch>
        </p:blipFill>
        <p:spPr>
          <a:xfrm>
            <a:off x="1028700" y="-10489460"/>
            <a:ext cx="15773613" cy="157736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50A868-40B6-40EC-9CA9-774C3575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94" y="333107"/>
            <a:ext cx="15773612" cy="96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33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1050711" y="-413361"/>
            <a:ext cx="10298765" cy="106172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16447678" y="42406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332701" y="1028700"/>
            <a:ext cx="9622597" cy="2342306"/>
            <a:chOff x="0" y="0"/>
            <a:chExt cx="12830130" cy="312307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2830130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384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onymous Pro Bold"/>
                  <a:ea typeface="+mn-ea"/>
                  <a:cs typeface="+mn-cs"/>
                </a:rPr>
                <a:t>EXPERIMENTO DE CLASIFICACIÓN DE DATOS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18225"/>
              <a:ext cx="12830130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4906" y="3573258"/>
            <a:ext cx="6095590" cy="3605956"/>
            <a:chOff x="0" y="0"/>
            <a:chExt cx="8127454" cy="48079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8127454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4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70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onymous Pro Bold"/>
                  <a:ea typeface="+mn-ea"/>
                  <a:cs typeface="+mn-cs"/>
                </a:rPr>
                <a:t>PSNR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14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70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onymous Pro Bold"/>
                  <a:ea typeface="+mn-ea"/>
                  <a:cs typeface="+mn-cs"/>
                </a:rPr>
                <a:t>VMAF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103092"/>
              <a:ext cx="812745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01803" y="3332906"/>
            <a:ext cx="7557497" cy="36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¿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Sirven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las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métricas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evaluación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calidad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para un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vídeo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original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respecto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a sus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compresiones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para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comparar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clips de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vídeo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diferentes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usando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un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vídeo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como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256" normalizeH="0" baseline="0" noProof="0" dirty="0" err="1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referencia</a:t>
            </a:r>
            <a:r>
              <a:rPr kumimoji="0" lang="en-US" sz="3200" b="0" i="0" u="none" strike="noStrike" kern="1200" cap="none" spc="256" normalizeH="0" baseline="0" noProof="0" dirty="0">
                <a:ln>
                  <a:noFill/>
                </a:ln>
                <a:solidFill>
                  <a:srgbClr val="FBF1EF"/>
                </a:solidFill>
                <a:effectLst/>
                <a:uLnTx/>
                <a:uFillTx/>
                <a:latin typeface="Anonymous Pro Bold"/>
                <a:ea typeface="+mn-ea"/>
                <a:cs typeface="+mn-cs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22440" y="7508820"/>
            <a:ext cx="5827160" cy="11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marR="0" lvl="1" indent="-34544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onymous Pro Bold" panose="020B0604020202020204" charset="0"/>
                <a:ea typeface="Anonymous Pro Bold" panose="020B0604020202020204" charset="0"/>
                <a:cs typeface="+mn-cs"/>
              </a:rPr>
              <a:t>50 </a:t>
            </a:r>
            <a:r>
              <a:rPr kumimoji="0" lang="en-US" sz="3200" b="0" i="0" u="none" strike="noStrike" kern="1200" cap="none" spc="32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onymous Pro Bold" panose="020B0604020202020204" charset="0"/>
                <a:ea typeface="Anonymous Pro Bold" panose="020B0604020202020204" charset="0"/>
                <a:cs typeface="+mn-cs"/>
              </a:rPr>
              <a:t>vídeos</a:t>
            </a:r>
            <a:endParaRPr kumimoji="0" lang="en-US" sz="3200" b="0" i="0" u="none" strike="noStrike" kern="1200" cap="none" spc="3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onymous Pro Bold" panose="020B0604020202020204" charset="0"/>
              <a:ea typeface="Anonymous Pro Bold" panose="020B0604020202020204" charset="0"/>
              <a:cs typeface="+mn-cs"/>
            </a:endParaRPr>
          </a:p>
          <a:p>
            <a:pPr marL="690880" marR="0" lvl="1" indent="-34544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onymous Pro Bold" panose="020B0604020202020204" charset="0"/>
                <a:ea typeface="Anonymous Pro Bold" panose="020B0604020202020204" charset="0"/>
                <a:cs typeface="+mn-cs"/>
              </a:rPr>
              <a:t>42% de accuracy.</a:t>
            </a:r>
          </a:p>
        </p:txBody>
      </p:sp>
    </p:spTree>
    <p:extLst>
      <p:ext uri="{BB962C8B-B14F-4D97-AF65-F5344CB8AC3E}">
        <p14:creationId xmlns:p14="http://schemas.microsoft.com/office/powerpoint/2010/main" val="263499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148176"/>
            <a:ext cx="1033905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FORMULACIÓN DEL 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940" y="7880534"/>
            <a:ext cx="1033905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endParaRPr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20920" y="5184700"/>
            <a:ext cx="5138380" cy="51383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DA56D6-5CF2-44DD-841E-D40AF4748158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48696" y="-216784"/>
            <a:ext cx="6095590" cy="10720569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3" name="Group 3"/>
          <p:cNvGrpSpPr/>
          <p:nvPr/>
        </p:nvGrpSpPr>
        <p:grpSpPr>
          <a:xfrm>
            <a:off x="583727" y="1084962"/>
            <a:ext cx="5119996" cy="1553636"/>
            <a:chOff x="0" y="0"/>
            <a:chExt cx="6826662" cy="20715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6826662" cy="1032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FBF1EF"/>
                  </a:solidFill>
                  <a:latin typeface="Anonymous Pro Bold"/>
                </a:rPr>
                <a:t>CAUSAS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66665"/>
              <a:ext cx="6826662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12026" y="2638598"/>
            <a:ext cx="4168931" cy="1553636"/>
            <a:chOff x="0" y="0"/>
            <a:chExt cx="5558574" cy="20715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558574" cy="1032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 dirty="0">
                  <a:solidFill>
                    <a:srgbClr val="B175FF"/>
                  </a:solidFill>
                  <a:latin typeface="Anonymous Pro"/>
                </a:rPr>
                <a:t>PROBLEMA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66665"/>
              <a:ext cx="5558574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8003" y="1084962"/>
            <a:ext cx="4798760" cy="1553636"/>
            <a:chOff x="0" y="0"/>
            <a:chExt cx="6398346" cy="20715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398346" cy="1032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 spc="384">
                  <a:solidFill>
                    <a:srgbClr val="FBF1EF"/>
                  </a:solidFill>
                  <a:latin typeface="Anonymous Pro Bold"/>
                </a:rPr>
                <a:t>EFECTOS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66665"/>
              <a:ext cx="6398346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35596" y="8385953"/>
            <a:ext cx="2216258" cy="2863175"/>
            <a:chOff x="0" y="0"/>
            <a:chExt cx="4842510" cy="6256020"/>
          </a:xfrm>
        </p:grpSpPr>
        <p:sp>
          <p:nvSpPr>
            <p:cNvPr id="13" name="Freeform 13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209254" y="8385953"/>
            <a:ext cx="2216258" cy="2863175"/>
            <a:chOff x="0" y="0"/>
            <a:chExt cx="4842510" cy="6256020"/>
          </a:xfrm>
        </p:grpSpPr>
        <p:sp>
          <p:nvSpPr>
            <p:cNvPr id="15" name="Freeform 1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8088362" y="-1001395"/>
            <a:ext cx="2216258" cy="2863175"/>
            <a:chOff x="0" y="0"/>
            <a:chExt cx="4842510" cy="6256020"/>
          </a:xfrm>
        </p:grpSpPr>
        <p:sp>
          <p:nvSpPr>
            <p:cNvPr id="17" name="Freeform 1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51183" y="7631907"/>
            <a:ext cx="2185634" cy="218563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148696" y="4474606"/>
            <a:ext cx="6095590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288" dirty="0" err="1">
                <a:solidFill>
                  <a:srgbClr val="FFFFFF"/>
                </a:solidFill>
                <a:latin typeface="Anonymous Pro Bold"/>
              </a:rPr>
              <a:t>Dificultad</a:t>
            </a:r>
            <a:r>
              <a:rPr lang="en-US" sz="3600" spc="288" dirty="0">
                <a:solidFill>
                  <a:srgbClr val="FFFFFF"/>
                </a:solidFill>
                <a:latin typeface="Anonymous Pro Bold"/>
              </a:rPr>
              <a:t> para </a:t>
            </a:r>
            <a:r>
              <a:rPr lang="en-US" sz="3600" spc="288" dirty="0" err="1">
                <a:solidFill>
                  <a:srgbClr val="FFFFFF"/>
                </a:solidFill>
                <a:latin typeface="Anonymous Pro Bold"/>
              </a:rPr>
              <a:t>detectar</a:t>
            </a:r>
            <a:r>
              <a:rPr lang="en-US" sz="3600" spc="288" dirty="0">
                <a:solidFill>
                  <a:srgbClr val="FFFFFF"/>
                </a:solidFill>
                <a:latin typeface="Anonymous Pro Bold"/>
              </a:rPr>
              <a:t> Deepfake de ultima </a:t>
            </a:r>
            <a:r>
              <a:rPr lang="en-US" sz="3600" spc="288" dirty="0" err="1">
                <a:solidFill>
                  <a:srgbClr val="FFFFFF"/>
                </a:solidFill>
                <a:latin typeface="Anonymous Pro Bold"/>
              </a:rPr>
              <a:t>generación</a:t>
            </a:r>
            <a:r>
              <a:rPr lang="en-US" sz="3600" spc="288" dirty="0">
                <a:solidFill>
                  <a:srgbClr val="B175FF"/>
                </a:solidFill>
                <a:latin typeface="Anonymous Pro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3285886"/>
            <a:ext cx="6148696" cy="29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Sesgo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que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tienen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los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métodos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de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detección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actuales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a Deepfake de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primera</a:t>
            </a:r>
            <a:r>
              <a:rPr lang="en-US" sz="3600" spc="288" dirty="0">
                <a:solidFill>
                  <a:srgbClr val="2D1674"/>
                </a:solidFill>
                <a:latin typeface="Anonymous Pro Bold"/>
              </a:rPr>
              <a:t> </a:t>
            </a:r>
            <a:r>
              <a:rPr lang="en-US" sz="3600" spc="288" dirty="0" err="1">
                <a:solidFill>
                  <a:srgbClr val="2D1674"/>
                </a:solidFill>
                <a:latin typeface="Anonymous Pro Bold"/>
              </a:rPr>
              <a:t>generación</a:t>
            </a:r>
            <a:endParaRPr lang="en-US" sz="3600" spc="288" dirty="0">
              <a:solidFill>
                <a:srgbClr val="2D1674"/>
              </a:solidFill>
              <a:latin typeface="Anonymous Pr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179435" y="2600498"/>
            <a:ext cx="6108565" cy="51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060" lvl="1" indent="-373530">
              <a:lnSpc>
                <a:spcPts val="4498"/>
              </a:lnSpc>
              <a:buFont typeface="Arial"/>
              <a:buChar char="•"/>
            </a:pPr>
            <a:r>
              <a:rPr lang="en-US" sz="3460" spc="276" dirty="0" err="1">
                <a:solidFill>
                  <a:srgbClr val="2D1674"/>
                </a:solidFill>
                <a:latin typeface="Anonymous Pro Bold"/>
              </a:rPr>
              <a:t>Afectación</a:t>
            </a:r>
            <a:r>
              <a:rPr lang="en-US" sz="3460" spc="276" dirty="0">
                <a:solidFill>
                  <a:srgbClr val="2D1674"/>
                </a:solidFill>
                <a:latin typeface="Anonymous Pro Bold"/>
              </a:rPr>
              <a:t> </a:t>
            </a:r>
            <a:r>
              <a:rPr lang="en-US" sz="3460" spc="276" dirty="0" err="1">
                <a:solidFill>
                  <a:srgbClr val="2D1674"/>
                </a:solidFill>
                <a:latin typeface="Anonymous Pro Bold"/>
              </a:rPr>
              <a:t>negativa</a:t>
            </a:r>
            <a:r>
              <a:rPr lang="en-US" sz="3460" spc="276" dirty="0">
                <a:solidFill>
                  <a:srgbClr val="2D1674"/>
                </a:solidFill>
                <a:latin typeface="Anonymous Pro Bold"/>
              </a:rPr>
              <a:t> en la imagen de las </a:t>
            </a:r>
            <a:r>
              <a:rPr lang="en-US" sz="3460" spc="276" dirty="0" err="1">
                <a:solidFill>
                  <a:srgbClr val="2D1674"/>
                </a:solidFill>
                <a:latin typeface="Anonymous Pro Bold"/>
              </a:rPr>
              <a:t>víctimas</a:t>
            </a:r>
            <a:endParaRPr lang="en-US" sz="3460" spc="276" dirty="0">
              <a:solidFill>
                <a:srgbClr val="2D1674"/>
              </a:solidFill>
              <a:latin typeface="Anonymous Pro Bold"/>
            </a:endParaRPr>
          </a:p>
          <a:p>
            <a:pPr>
              <a:lnSpc>
                <a:spcPts val="4498"/>
              </a:lnSpc>
            </a:pPr>
            <a:endParaRPr lang="en-US" sz="3460" spc="276" dirty="0">
              <a:solidFill>
                <a:srgbClr val="2D1674"/>
              </a:solidFill>
              <a:latin typeface="Anonymous Pro Bold"/>
            </a:endParaRPr>
          </a:p>
          <a:p>
            <a:pPr marL="747060" lvl="1" indent="-373530">
              <a:lnSpc>
                <a:spcPts val="4498"/>
              </a:lnSpc>
              <a:buFont typeface="Arial"/>
              <a:buChar char="•"/>
            </a:pPr>
            <a:r>
              <a:rPr lang="en-US" sz="3460" spc="276" dirty="0">
                <a:solidFill>
                  <a:srgbClr val="2D1674"/>
                </a:solidFill>
                <a:latin typeface="Anonymous Pro Bold"/>
              </a:rPr>
              <a:t>Cambio en las </a:t>
            </a:r>
            <a:r>
              <a:rPr lang="en-US" sz="3460" spc="276" dirty="0" err="1">
                <a:solidFill>
                  <a:srgbClr val="2D1674"/>
                </a:solidFill>
                <a:latin typeface="Anonymous Pro Bold"/>
              </a:rPr>
              <a:t>percepciones</a:t>
            </a:r>
            <a:r>
              <a:rPr lang="en-US" sz="3460" spc="276" dirty="0">
                <a:solidFill>
                  <a:srgbClr val="2D1674"/>
                </a:solidFill>
                <a:latin typeface="Anonymous Pro Bold"/>
              </a:rPr>
              <a:t> y </a:t>
            </a:r>
            <a:r>
              <a:rPr lang="en-US" sz="3460" spc="276" dirty="0" err="1">
                <a:solidFill>
                  <a:srgbClr val="2D1674"/>
                </a:solidFill>
                <a:latin typeface="Anonymous Pro Bold"/>
              </a:rPr>
              <a:t>decisiones</a:t>
            </a:r>
            <a:r>
              <a:rPr lang="en-US" sz="3460" spc="276" dirty="0">
                <a:solidFill>
                  <a:srgbClr val="2D1674"/>
                </a:solidFill>
                <a:latin typeface="Anonymous Pro Bold"/>
              </a:rPr>
              <a:t> de las personas</a:t>
            </a:r>
          </a:p>
          <a:p>
            <a:pPr>
              <a:lnSpc>
                <a:spcPts val="4498"/>
              </a:lnSpc>
            </a:pPr>
            <a:endParaRPr lang="en-US" sz="3460" spc="276" dirty="0">
              <a:solidFill>
                <a:srgbClr val="2D1674"/>
              </a:solidFill>
              <a:latin typeface="Anonymous Pro Bold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B4CA6FD-9242-4845-B612-DFEB6F70A113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6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6466392"/>
            <a:ext cx="1033905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OBJETIVOS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08592" y="5143500"/>
            <a:ext cx="4600586" cy="46005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460FEF-30CE-4F4D-A25A-6F5BD796E7A3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7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2484409"/>
          </a:xfrm>
          <a:prstGeom prst="rect">
            <a:avLst/>
          </a:prstGeom>
          <a:solidFill>
            <a:srgbClr val="2D1674"/>
          </a:solidFill>
        </p:spPr>
      </p:sp>
      <p:sp>
        <p:nvSpPr>
          <p:cNvPr id="3" name="AutoShape 3"/>
          <p:cNvSpPr/>
          <p:nvPr/>
        </p:nvSpPr>
        <p:spPr>
          <a:xfrm>
            <a:off x="1028700" y="3918748"/>
            <a:ext cx="16230600" cy="4729951"/>
          </a:xfrm>
          <a:prstGeom prst="rect">
            <a:avLst/>
          </a:prstGeom>
          <a:solidFill>
            <a:srgbClr val="2D1674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14244277" y="-1182120"/>
            <a:ext cx="2216258" cy="2863175"/>
            <a:chOff x="0" y="0"/>
            <a:chExt cx="4842510" cy="6256020"/>
          </a:xfrm>
        </p:grpSpPr>
        <p:sp>
          <p:nvSpPr>
            <p:cNvPr id="5" name="Freeform 5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966402" y="-1182120"/>
            <a:ext cx="2216258" cy="2863175"/>
            <a:chOff x="0" y="0"/>
            <a:chExt cx="4842510" cy="6256020"/>
          </a:xfrm>
        </p:grpSpPr>
        <p:sp>
          <p:nvSpPr>
            <p:cNvPr id="7" name="Freeform 7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827464" y="8402331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105340" y="8402331"/>
            <a:ext cx="2216258" cy="2863175"/>
            <a:chOff x="0" y="0"/>
            <a:chExt cx="4842510" cy="6256020"/>
          </a:xfrm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17372" y="2057296"/>
            <a:ext cx="15653257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Evaluar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un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método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detección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DeepFake que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permita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distinguir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entre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contenido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visual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alterado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y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contenido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visual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auténtico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mediante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técnicas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Machine Learning.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372" y="1300058"/>
            <a:ext cx="10101619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  <a:spcBef>
                <a:spcPct val="0"/>
              </a:spcBef>
            </a:pPr>
            <a:r>
              <a:rPr lang="en-US" sz="4200" u="none" spc="210" dirty="0">
                <a:solidFill>
                  <a:srgbClr val="FBF1EF"/>
                </a:solidFill>
                <a:latin typeface="Anonymous Pro Bold"/>
              </a:rPr>
              <a:t>OBJETIVO GENERAL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7372" y="5001047"/>
            <a:ext cx="15653257" cy="428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 algn="l">
              <a:lnSpc>
                <a:spcPct val="150000"/>
              </a:lnSpc>
              <a:buFont typeface="Arial"/>
              <a:buChar char="•"/>
            </a:pP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Analizar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el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funcionamiento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y las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características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métodos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generadores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y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detectores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DeepFake.</a:t>
            </a:r>
          </a:p>
          <a:p>
            <a:pPr marL="495300" lvl="1" indent="-247650" algn="l">
              <a:lnSpc>
                <a:spcPct val="150000"/>
              </a:lnSpc>
              <a:buFont typeface="Arial"/>
              <a:buChar char="•"/>
            </a:pP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Recopilar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un conjunto de datos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reales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y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alterados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.</a:t>
            </a:r>
          </a:p>
          <a:p>
            <a:pPr marL="495300" lvl="1" indent="-247650" algn="l">
              <a:lnSpc>
                <a:spcPct val="150000"/>
              </a:lnSpc>
              <a:buFont typeface="Arial"/>
              <a:buChar char="•"/>
            </a:pP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Implementar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un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método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detección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de DeepFake.</a:t>
            </a:r>
          </a:p>
          <a:p>
            <a:pPr marL="495300" lvl="1" indent="-247650" algn="l">
              <a:lnSpc>
                <a:spcPct val="150000"/>
              </a:lnSpc>
              <a:buFont typeface="Arial"/>
              <a:buChar char="•"/>
            </a:pP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Evaluar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el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método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propuesto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y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compararlo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con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otros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métodos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 </a:t>
            </a:r>
            <a:r>
              <a:rPr lang="en-US" sz="3000" u="none" spc="30" dirty="0" err="1">
                <a:solidFill>
                  <a:srgbClr val="FBF1EF"/>
                </a:solidFill>
                <a:latin typeface="Anonymous Pro"/>
              </a:rPr>
              <a:t>existentes</a:t>
            </a:r>
            <a:r>
              <a:rPr lang="en-US" sz="3000" u="none" spc="30" dirty="0">
                <a:solidFill>
                  <a:srgbClr val="FBF1EF"/>
                </a:solidFill>
                <a:latin typeface="Anonymous Pro"/>
              </a:rPr>
              <a:t>.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3000" u="none" spc="30" dirty="0">
              <a:solidFill>
                <a:srgbClr val="FBF1EF"/>
              </a:solidFill>
              <a:latin typeface="Anonymous Pro"/>
            </a:endParaRP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3000" u="none" spc="30" dirty="0">
              <a:solidFill>
                <a:srgbClr val="FBF1EF"/>
              </a:solidFill>
              <a:latin typeface="Anonymous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7372" y="4114845"/>
            <a:ext cx="10101619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60"/>
              </a:lnSpc>
              <a:spcBef>
                <a:spcPct val="0"/>
              </a:spcBef>
            </a:pPr>
            <a:r>
              <a:rPr lang="en-US" sz="4200" u="none" spc="210">
                <a:solidFill>
                  <a:srgbClr val="FBF1EF"/>
                </a:solidFill>
                <a:latin typeface="Anonymous Pro Bold"/>
              </a:rPr>
              <a:t>OBJETIVOS ESPECÍFICOS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A47950-5D9D-4F69-A123-FD728DDB0E50}"/>
              </a:ext>
            </a:extLst>
          </p:cNvPr>
          <p:cNvSpPr txBox="1"/>
          <p:nvPr/>
        </p:nvSpPr>
        <p:spPr>
          <a:xfrm>
            <a:off x="17526000" y="95631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8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952" b="24952"/>
          <a:stretch>
            <a:fillRect/>
          </a:stretch>
        </p:blipFill>
        <p:spPr>
          <a:xfrm>
            <a:off x="-55768" y="0"/>
            <a:ext cx="18399535" cy="518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940" y="7116237"/>
            <a:ext cx="1033905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spc="263">
                <a:solidFill>
                  <a:srgbClr val="FBF1EF"/>
                </a:solidFill>
                <a:latin typeface="Anonymous Pro"/>
              </a:rPr>
              <a:t>MARCO TEORICO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60316" y="6413156"/>
            <a:ext cx="4740909" cy="25837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ADF010-B538-479D-A122-9FD406CF2EEC}"/>
              </a:ext>
            </a:extLst>
          </p:cNvPr>
          <p:cNvSpPr txBox="1"/>
          <p:nvPr/>
        </p:nvSpPr>
        <p:spPr>
          <a:xfrm>
            <a:off x="175260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9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2747</Words>
  <Application>Microsoft Office PowerPoint</Application>
  <PresentationFormat>Personalizado</PresentationFormat>
  <Paragraphs>253</Paragraphs>
  <Slides>49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Anonymous Pro Bold</vt:lpstr>
      <vt:lpstr>Calibri</vt:lpstr>
      <vt:lpstr>Open Sans</vt:lpstr>
      <vt:lpstr>Anonymous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</dc:title>
  <cp:lastModifiedBy>Juan David Diaz Monsalve</cp:lastModifiedBy>
  <cp:revision>49</cp:revision>
  <dcterms:created xsi:type="dcterms:W3CDTF">2006-08-16T00:00:00Z</dcterms:created>
  <dcterms:modified xsi:type="dcterms:W3CDTF">2020-06-10T15:22:03Z</dcterms:modified>
  <dc:identifier>DAD7s55cPps</dc:identifier>
</cp:coreProperties>
</file>